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61" r:id="rId2"/>
    <p:sldId id="280" r:id="rId3"/>
    <p:sldId id="281" r:id="rId4"/>
    <p:sldId id="414" r:id="rId5"/>
    <p:sldId id="419" r:id="rId6"/>
    <p:sldId id="415" r:id="rId7"/>
    <p:sldId id="402" r:id="rId8"/>
    <p:sldId id="421" r:id="rId9"/>
    <p:sldId id="416" r:id="rId10"/>
    <p:sldId id="417" r:id="rId11"/>
    <p:sldId id="405" r:id="rId12"/>
    <p:sldId id="404" r:id="rId13"/>
    <p:sldId id="410" r:id="rId14"/>
    <p:sldId id="407" r:id="rId15"/>
    <p:sldId id="409" r:id="rId16"/>
    <p:sldId id="411" r:id="rId17"/>
    <p:sldId id="412" r:id="rId18"/>
    <p:sldId id="422" r:id="rId19"/>
    <p:sldId id="430" r:id="rId20"/>
    <p:sldId id="413" r:id="rId21"/>
    <p:sldId id="401" r:id="rId22"/>
    <p:sldId id="423" r:id="rId23"/>
    <p:sldId id="429" r:id="rId24"/>
    <p:sldId id="425" r:id="rId25"/>
    <p:sldId id="426" r:id="rId26"/>
    <p:sldId id="427" r:id="rId27"/>
    <p:sldId id="428" r:id="rId28"/>
    <p:sldId id="399" r:id="rId29"/>
    <p:sldId id="36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72">
          <p15:clr>
            <a:srgbClr val="A4A3A4"/>
          </p15:clr>
        </p15:guide>
        <p15:guide id="2" pos="292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DB"/>
    <a:srgbClr val="16A2DD"/>
    <a:srgbClr val="008C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51" autoAdjust="0"/>
    <p:restoredTop sz="86569" autoAdjust="0"/>
  </p:normalViewPr>
  <p:slideViewPr>
    <p:cSldViewPr snapToGrid="0" snapToObjects="1" showGuides="1">
      <p:cViewPr varScale="1">
        <p:scale>
          <a:sx n="74" d="100"/>
          <a:sy n="74" d="100"/>
        </p:scale>
        <p:origin x="1853" y="77"/>
      </p:cViewPr>
      <p:guideLst>
        <p:guide orient="horz" pos="972"/>
        <p:guide pos="2923"/>
      </p:guideLst>
    </p:cSldViewPr>
  </p:slideViewPr>
  <p:notesTextViewPr>
    <p:cViewPr>
      <p:scale>
        <a:sx n="100" d="100"/>
        <a:sy n="100" d="100"/>
      </p:scale>
      <p:origin x="0" y="0"/>
    </p:cViewPr>
  </p:notesTextViewPr>
  <p:sorterViewPr>
    <p:cViewPr>
      <p:scale>
        <a:sx n="60" d="100"/>
        <a:sy n="60" d="100"/>
      </p:scale>
      <p:origin x="0" y="-19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27609B-D2D9-40B0-BE70-F8D5BBEE3D36}" type="datetimeFigureOut">
              <a:rPr lang="en-US" smtClean="0"/>
              <a:t>10/22/2019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DE6913-6A53-434F-8E8C-14F46981CFEE}" type="slidenum">
              <a:rPr lang="en-US" smtClean="0"/>
              <a:t>‹#›</a:t>
            </a:fld>
            <a:endParaRPr lang="en-US"/>
          </a:p>
        </p:txBody>
      </p:sp>
    </p:spTree>
    <p:extLst>
      <p:ext uri="{BB962C8B-B14F-4D97-AF65-F5344CB8AC3E}">
        <p14:creationId xmlns:p14="http://schemas.microsoft.com/office/powerpoint/2010/main" val="1657738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charset="0"/>
                <a:ea typeface="ＭＳ Ｐゴシック" charset="-128"/>
              </a:defRPr>
            </a:lvl1pPr>
            <a:lvl2pPr marL="742950" indent="-285750">
              <a:defRPr>
                <a:solidFill>
                  <a:schemeClr val="tx1"/>
                </a:solidFill>
                <a:latin typeface="Book Antiqua" charset="0"/>
                <a:ea typeface="ＭＳ Ｐゴシック" charset="-128"/>
              </a:defRPr>
            </a:lvl2pPr>
            <a:lvl3pPr marL="1143000" indent="-228600">
              <a:defRPr>
                <a:solidFill>
                  <a:schemeClr val="tx1"/>
                </a:solidFill>
                <a:latin typeface="Book Antiqua" charset="0"/>
                <a:ea typeface="ＭＳ Ｐゴシック" charset="-128"/>
              </a:defRPr>
            </a:lvl3pPr>
            <a:lvl4pPr marL="1600200" indent="-228600">
              <a:defRPr>
                <a:solidFill>
                  <a:schemeClr val="tx1"/>
                </a:solidFill>
                <a:latin typeface="Book Antiqua" charset="0"/>
                <a:ea typeface="ＭＳ Ｐゴシック" charset="-128"/>
              </a:defRPr>
            </a:lvl4pPr>
            <a:lvl5pPr marL="2057400" indent="-228600">
              <a:defRPr>
                <a:solidFill>
                  <a:schemeClr val="tx1"/>
                </a:solidFill>
                <a:latin typeface="Book Antiqua" charset="0"/>
                <a:ea typeface="ＭＳ Ｐゴシック" charset="-128"/>
              </a:defRPr>
            </a:lvl5pPr>
            <a:lvl6pPr marL="2514600" indent="-228600" eaLnBrk="0" fontAlgn="base" hangingPunct="0">
              <a:spcBef>
                <a:spcPct val="0"/>
              </a:spcBef>
              <a:spcAft>
                <a:spcPct val="0"/>
              </a:spcAft>
              <a:defRPr>
                <a:solidFill>
                  <a:schemeClr val="tx1"/>
                </a:solidFill>
                <a:latin typeface="Book Antiqua" charset="0"/>
                <a:ea typeface="ＭＳ Ｐゴシック" charset="-128"/>
              </a:defRPr>
            </a:lvl6pPr>
            <a:lvl7pPr marL="2971800" indent="-228600" eaLnBrk="0" fontAlgn="base" hangingPunct="0">
              <a:spcBef>
                <a:spcPct val="0"/>
              </a:spcBef>
              <a:spcAft>
                <a:spcPct val="0"/>
              </a:spcAft>
              <a:defRPr>
                <a:solidFill>
                  <a:schemeClr val="tx1"/>
                </a:solidFill>
                <a:latin typeface="Book Antiqua" charset="0"/>
                <a:ea typeface="ＭＳ Ｐゴシック" charset="-128"/>
              </a:defRPr>
            </a:lvl7pPr>
            <a:lvl8pPr marL="3429000" indent="-228600" eaLnBrk="0" fontAlgn="base" hangingPunct="0">
              <a:spcBef>
                <a:spcPct val="0"/>
              </a:spcBef>
              <a:spcAft>
                <a:spcPct val="0"/>
              </a:spcAft>
              <a:defRPr>
                <a:solidFill>
                  <a:schemeClr val="tx1"/>
                </a:solidFill>
                <a:latin typeface="Book Antiqua" charset="0"/>
                <a:ea typeface="ＭＳ Ｐゴシック" charset="-128"/>
              </a:defRPr>
            </a:lvl8pPr>
            <a:lvl9pPr marL="3886200" indent="-228600" eaLnBrk="0" fontAlgn="base" hangingPunct="0">
              <a:spcBef>
                <a:spcPct val="0"/>
              </a:spcBef>
              <a:spcAft>
                <a:spcPct val="0"/>
              </a:spcAft>
              <a:defRPr>
                <a:solidFill>
                  <a:schemeClr val="tx1"/>
                </a:solidFill>
                <a:latin typeface="Book Antiqua" charset="0"/>
                <a:ea typeface="ＭＳ Ｐゴシック" charset="-128"/>
              </a:defRPr>
            </a:lvl9pPr>
          </a:lstStyle>
          <a:p>
            <a:fld id="{A51DD65B-1CEA-47B1-97B6-DFB755B43C02}" type="slidenum">
              <a:rPr lang="en-US" altLang="en-US" smtClean="0">
                <a:latin typeface="Arial" charset="0"/>
              </a:rPr>
              <a:pPr/>
              <a:t>2</a:t>
            </a:fld>
            <a:endParaRPr lang="en-US" altLang="en-US">
              <a:latin typeface="Arial"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087856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MCCT testing in subjects:</a:t>
            </a:r>
          </a:p>
          <a:p>
            <a:endParaRPr lang="en-US" dirty="0"/>
          </a:p>
          <a:p>
            <a:r>
              <a:rPr lang="en-US" dirty="0"/>
              <a:t>Conclusions – the authors had a tough time separating DH from bronchoconstriction. Meaning, DH occurs with even minimal bronchoconstriction on MCCT, so as symptoms develop it wasn’t possible to attribute them to one cause or another. The important point is that DH occurs really early on with bronchoconstriction.</a:t>
            </a:r>
          </a:p>
          <a:p>
            <a:endParaRPr lang="en-US" dirty="0"/>
          </a:p>
          <a:p>
            <a:r>
              <a:rPr lang="en-US" dirty="0"/>
              <a:t>This study has interesting mechanistic description of DH – it due to either inspiratory braking vs EFL causes air-trapping. The authors (one of whom is Denis O’Donnell) favor the latter as an explanation.</a:t>
            </a:r>
          </a:p>
        </p:txBody>
      </p:sp>
      <p:sp>
        <p:nvSpPr>
          <p:cNvPr id="4" name="Slide Number Placeholder 3"/>
          <p:cNvSpPr>
            <a:spLocks noGrp="1"/>
          </p:cNvSpPr>
          <p:nvPr>
            <p:ph type="sldNum" sz="quarter" idx="5"/>
          </p:nvPr>
        </p:nvSpPr>
        <p:spPr/>
        <p:txBody>
          <a:bodyPr/>
          <a:lstStyle/>
          <a:p>
            <a:fld id="{6EDE6913-6A53-434F-8E8C-14F46981CFEE}" type="slidenum">
              <a:rPr lang="en-US" smtClean="0"/>
              <a:t>13</a:t>
            </a:fld>
            <a:endParaRPr lang="en-US"/>
          </a:p>
        </p:txBody>
      </p:sp>
    </p:spTree>
    <p:extLst>
      <p:ext uri="{BB962C8B-B14F-4D97-AF65-F5344CB8AC3E}">
        <p14:creationId xmlns:p14="http://schemas.microsoft.com/office/powerpoint/2010/main" val="1598361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graph:</a:t>
            </a:r>
          </a:p>
          <a:p>
            <a:r>
              <a:rPr lang="en-US" dirty="0"/>
              <a:t>So what you’re seeing here is an inflection point, particularly in those who are IRV-limited (open circles) where TV and IRV max out, and dyspnea increases quickly. Prior to the inflection point, the asthma patients said “my breathing requires more effort.” Afterwards, they said, “I can’t get a deep breath in.” The closed circle group never described being unable to get a deep breath in, even towards the end of the test.</a:t>
            </a:r>
          </a:p>
          <a:p>
            <a:endParaRPr lang="en-US" dirty="0"/>
          </a:p>
          <a:p>
            <a:r>
              <a:rPr lang="en-US" dirty="0"/>
              <a:t>Bottom graph:</a:t>
            </a:r>
          </a:p>
          <a:p>
            <a:r>
              <a:rPr lang="en-US" dirty="0"/>
              <a:t>O’Donnell threshold proposed for COPD. I get it conceptually and can explain it quite easily. The O’Donnell threshold editorial does a really good job of explaining why VE/MVV is a very poor way to assess ventilatory reserve. Really, there’s no way to get IRV on it, or to assess DH. A person could have massive DH and still have normal respiratory reserve by VE/MVV. The O’Donnell article author argues that FVLs aren’t typically used in clinical exercise labs. We use it – I could take a poll on whether others use it as well.</a:t>
            </a:r>
          </a:p>
          <a:p>
            <a:pPr lvl="2"/>
            <a:r>
              <a:rPr lang="en-US" sz="1600" dirty="0"/>
              <a:t>↓ flow (V), ↑ intra-thoracic pressure (P</a:t>
            </a:r>
            <a:r>
              <a:rPr lang="en-US" sz="1100" dirty="0"/>
              <a:t>T</a:t>
            </a:r>
            <a:r>
              <a:rPr lang="en-US" sz="1600" dirty="0"/>
              <a:t>)</a:t>
            </a:r>
          </a:p>
          <a:p>
            <a:pPr lvl="2"/>
            <a:r>
              <a:rPr lang="en-US" sz="1600" dirty="0"/>
              <a:t>P</a:t>
            </a:r>
            <a:r>
              <a:rPr lang="en-US" sz="1100" dirty="0"/>
              <a:t>T</a:t>
            </a:r>
            <a:r>
              <a:rPr lang="en-US" sz="1600" dirty="0"/>
              <a:t> &gt; </a:t>
            </a:r>
            <a:r>
              <a:rPr lang="en-US" sz="1600" dirty="0" err="1"/>
              <a:t>P</a:t>
            </a:r>
            <a:r>
              <a:rPr lang="en-US" sz="1200" dirty="0" err="1"/>
              <a:t>max</a:t>
            </a:r>
            <a:r>
              <a:rPr lang="en-US" sz="1600" dirty="0"/>
              <a:t> (inefficient ventilation)</a:t>
            </a:r>
          </a:p>
          <a:p>
            <a:endParaRPr lang="en-US" dirty="0"/>
          </a:p>
        </p:txBody>
      </p:sp>
      <p:sp>
        <p:nvSpPr>
          <p:cNvPr id="4" name="Slide Number Placeholder 3"/>
          <p:cNvSpPr>
            <a:spLocks noGrp="1"/>
          </p:cNvSpPr>
          <p:nvPr>
            <p:ph type="sldNum" sz="quarter" idx="5"/>
          </p:nvPr>
        </p:nvSpPr>
        <p:spPr/>
        <p:txBody>
          <a:bodyPr/>
          <a:lstStyle/>
          <a:p>
            <a:fld id="{6EDE6913-6A53-434F-8E8C-14F46981CFEE}" type="slidenum">
              <a:rPr lang="en-US" smtClean="0"/>
              <a:t>14</a:t>
            </a:fld>
            <a:endParaRPr lang="en-US"/>
          </a:p>
        </p:txBody>
      </p:sp>
    </p:spTree>
    <p:extLst>
      <p:ext uri="{BB962C8B-B14F-4D97-AF65-F5344CB8AC3E}">
        <p14:creationId xmlns:p14="http://schemas.microsoft.com/office/powerpoint/2010/main" val="3303521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O’Donnell study, mild COPD. They enrolled 21 patients and 21 matched controls with normal lung function. </a:t>
            </a:r>
          </a:p>
          <a:p>
            <a:endParaRPr lang="en-US" dirty="0"/>
          </a:p>
          <a:p>
            <a:r>
              <a:rPr lang="en-US" dirty="0"/>
              <a:t>1</a:t>
            </a:r>
            <a:r>
              <a:rPr lang="en-US" baseline="30000" dirty="0"/>
              <a:t>st</a:t>
            </a:r>
            <a:r>
              <a:rPr lang="en-US" dirty="0"/>
              <a:t> square: </a:t>
            </a:r>
            <a:r>
              <a:rPr lang="en-US" dirty="0" err="1"/>
              <a:t>Dyspne</a:t>
            </a:r>
            <a:r>
              <a:rPr lang="en-US" dirty="0"/>
              <a:t>/VE is skewed upward in COPD patients. So it’s not total ventilation, but rather, ventilation relative to total capacity.</a:t>
            </a:r>
          </a:p>
          <a:p>
            <a:endParaRPr lang="en-US" dirty="0"/>
          </a:p>
          <a:p>
            <a:r>
              <a:rPr lang="en-US" dirty="0"/>
              <a:t>2</a:t>
            </a:r>
            <a:r>
              <a:rPr lang="en-US" baseline="30000" dirty="0"/>
              <a:t>nd</a:t>
            </a:r>
            <a:r>
              <a:rPr lang="en-US" dirty="0"/>
              <a:t> square: What I’m showing here is that they did not </a:t>
            </a:r>
            <a:r>
              <a:rPr lang="en-US" dirty="0" err="1"/>
              <a:t>desat</a:t>
            </a:r>
            <a:r>
              <a:rPr lang="en-US" dirty="0"/>
              <a:t>, but were limited in VO2, VE, and VE/VCO2. The VE/VCO2 does prove that there are gas-exchange abnormalities.</a:t>
            </a:r>
          </a:p>
          <a:p>
            <a:endParaRPr lang="en-US" dirty="0"/>
          </a:p>
          <a:p>
            <a:r>
              <a:rPr lang="en-US" dirty="0"/>
              <a:t>Inspiratory capacity – dropped by as much 41% (1.1L) in the COPD group. On average, it dropped by 0.5L in the COPD group, but changed only 1-9% in the controls. The IRV at max exercise was similar across groups.</a:t>
            </a:r>
          </a:p>
          <a:p>
            <a:endParaRPr lang="en-US" dirty="0"/>
          </a:p>
          <a:p>
            <a:r>
              <a:rPr lang="en-US" dirty="0"/>
              <a:t>IRV, at max exercise, is similar across groups. Lastly, both VE/MVV and IC/TLC explained dyspnea variability, and each explained some of the variable that the other did not. In summary – mechanical measures, normalized for resting lung volumes, explained the largest percentage of dyspnea.</a:t>
            </a:r>
          </a:p>
        </p:txBody>
      </p:sp>
      <p:sp>
        <p:nvSpPr>
          <p:cNvPr id="4" name="Slide Number Placeholder 3"/>
          <p:cNvSpPr>
            <a:spLocks noGrp="1"/>
          </p:cNvSpPr>
          <p:nvPr>
            <p:ph type="sldNum" sz="quarter" idx="5"/>
          </p:nvPr>
        </p:nvSpPr>
        <p:spPr/>
        <p:txBody>
          <a:bodyPr/>
          <a:lstStyle/>
          <a:p>
            <a:fld id="{6EDE6913-6A53-434F-8E8C-14F46981CFEE}" type="slidenum">
              <a:rPr lang="en-US" smtClean="0"/>
              <a:t>15</a:t>
            </a:fld>
            <a:endParaRPr lang="en-US"/>
          </a:p>
        </p:txBody>
      </p:sp>
    </p:spTree>
    <p:extLst>
      <p:ext uri="{BB962C8B-B14F-4D97-AF65-F5344CB8AC3E}">
        <p14:creationId xmlns:p14="http://schemas.microsoft.com/office/powerpoint/2010/main" val="1113405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nice visual of where dyspnea started to accelerate in this patient with ILD, COPD, and mitral valve disease. They were considering surgery for the mitral valve, but the CPET helped them determine that her dyspnea was related to her respiratory function, not her cardiac function. The surgery would’ve been worthless, and probably would’ve made her mechanical limitations worse.</a:t>
            </a:r>
          </a:p>
        </p:txBody>
      </p:sp>
      <p:sp>
        <p:nvSpPr>
          <p:cNvPr id="4" name="Slide Number Placeholder 3"/>
          <p:cNvSpPr>
            <a:spLocks noGrp="1"/>
          </p:cNvSpPr>
          <p:nvPr>
            <p:ph type="sldNum" sz="quarter" idx="5"/>
          </p:nvPr>
        </p:nvSpPr>
        <p:spPr/>
        <p:txBody>
          <a:bodyPr/>
          <a:lstStyle/>
          <a:p>
            <a:fld id="{6EDE6913-6A53-434F-8E8C-14F46981CFEE}" type="slidenum">
              <a:rPr lang="en-US" smtClean="0"/>
              <a:t>16</a:t>
            </a:fld>
            <a:endParaRPr lang="en-US"/>
          </a:p>
        </p:txBody>
      </p:sp>
    </p:spTree>
    <p:extLst>
      <p:ext uri="{BB962C8B-B14F-4D97-AF65-F5344CB8AC3E}">
        <p14:creationId xmlns:p14="http://schemas.microsoft.com/office/powerpoint/2010/main" val="2299763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this will be a good transition slide. I’m going to use this to show specifically what DH looks like. Then I can transition into FVLs.</a:t>
            </a:r>
          </a:p>
          <a:p>
            <a:endParaRPr lang="en-US" dirty="0"/>
          </a:p>
          <a:p>
            <a:r>
              <a:rPr lang="en-US" dirty="0"/>
              <a:t>Although</a:t>
            </a:r>
            <a:r>
              <a:rPr lang="en-US" baseline="0" dirty="0"/>
              <a:t> I’m supposed to move this slide forward, I </a:t>
            </a:r>
            <a:r>
              <a:rPr lang="en-US" baseline="0"/>
              <a:t>should leave it here too.</a:t>
            </a:r>
            <a:endParaRPr lang="en-US" dirty="0"/>
          </a:p>
        </p:txBody>
      </p:sp>
      <p:sp>
        <p:nvSpPr>
          <p:cNvPr id="4" name="Slide Number Placeholder 3"/>
          <p:cNvSpPr>
            <a:spLocks noGrp="1"/>
          </p:cNvSpPr>
          <p:nvPr>
            <p:ph type="sldNum" sz="quarter" idx="5"/>
          </p:nvPr>
        </p:nvSpPr>
        <p:spPr/>
        <p:txBody>
          <a:bodyPr/>
          <a:lstStyle/>
          <a:p>
            <a:fld id="{6EDE6913-6A53-434F-8E8C-14F46981CFEE}" type="slidenum">
              <a:rPr lang="en-US" smtClean="0"/>
              <a:t>17</a:t>
            </a:fld>
            <a:endParaRPr lang="en-US"/>
          </a:p>
        </p:txBody>
      </p:sp>
    </p:spTree>
    <p:extLst>
      <p:ext uri="{BB962C8B-B14F-4D97-AF65-F5344CB8AC3E}">
        <p14:creationId xmlns:p14="http://schemas.microsoft.com/office/powerpoint/2010/main" val="995769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first thing I need to on this slide if define terms. Pretty much everything on this slide needs to be defined.</a:t>
            </a:r>
          </a:p>
        </p:txBody>
      </p:sp>
      <p:sp>
        <p:nvSpPr>
          <p:cNvPr id="4" name="Slide Number Placeholder 3"/>
          <p:cNvSpPr>
            <a:spLocks noGrp="1"/>
          </p:cNvSpPr>
          <p:nvPr>
            <p:ph type="sldNum" sz="quarter" idx="5"/>
          </p:nvPr>
        </p:nvSpPr>
        <p:spPr/>
        <p:txBody>
          <a:bodyPr/>
          <a:lstStyle/>
          <a:p>
            <a:fld id="{6EDE6913-6A53-434F-8E8C-14F46981CFEE}" type="slidenum">
              <a:rPr lang="en-US" smtClean="0"/>
              <a:t>20</a:t>
            </a:fld>
            <a:endParaRPr lang="en-US"/>
          </a:p>
        </p:txBody>
      </p:sp>
    </p:spTree>
    <p:extLst>
      <p:ext uri="{BB962C8B-B14F-4D97-AF65-F5344CB8AC3E}">
        <p14:creationId xmlns:p14="http://schemas.microsoft.com/office/powerpoint/2010/main" val="72531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plan on reviewing the concept of the flow-volume loop on this slide. It may take a few minutes and I’ll likely need to go through slowly. Key points:</a:t>
            </a:r>
          </a:p>
          <a:p>
            <a:pPr marL="228600" indent="-228600">
              <a:buAutoNum type="arabicParenR"/>
            </a:pPr>
            <a:r>
              <a:rPr lang="en-US" dirty="0"/>
              <a:t>Review areas or the FVL that reflect IRV, EELV, TV, TLC, and inspiratory and expiratory flow</a:t>
            </a:r>
          </a:p>
          <a:p>
            <a:pPr marL="228600" indent="-228600">
              <a:buAutoNum type="arabicParenR"/>
            </a:pPr>
            <a:r>
              <a:rPr lang="en-US" dirty="0"/>
              <a:t>Show how different the MVV maneuver is, in comparison to the way we breathe during exercise</a:t>
            </a:r>
          </a:p>
          <a:p>
            <a:pPr marL="228600" indent="-228600">
              <a:buAutoNum type="arabicParenR"/>
            </a:pPr>
            <a:r>
              <a:rPr lang="en-US" dirty="0"/>
              <a:t>Use MVV as a dramatic example of what DH “could” look like, and make the point that DH is like an MVV in that your breathing at </a:t>
            </a:r>
            <a:r>
              <a:rPr lang="en-US" dirty="0" err="1"/>
              <a:t>hight</a:t>
            </a:r>
            <a:r>
              <a:rPr lang="en-US" dirty="0"/>
              <a:t> EELVs which is very inefficient</a:t>
            </a:r>
          </a:p>
          <a:p>
            <a:pPr marL="228600" indent="-228600">
              <a:buAutoNum type="arabicParenR"/>
            </a:pPr>
            <a:r>
              <a:rPr lang="en-US" dirty="0"/>
              <a:t>In addition, patients with COPD will breathe above their </a:t>
            </a:r>
            <a:r>
              <a:rPr lang="en-US" dirty="0" err="1"/>
              <a:t>pmax</a:t>
            </a:r>
            <a:r>
              <a:rPr lang="en-US" dirty="0"/>
              <a:t>, which is also very inefficient and likely due in part (and probably in large part) due to DH </a:t>
            </a:r>
          </a:p>
          <a:p>
            <a:pPr marL="228600" indent="-228600">
              <a:buAutoNum type="arabicParenR"/>
            </a:pPr>
            <a:endParaRPr lang="en-US" dirty="0"/>
          </a:p>
          <a:p>
            <a:pPr marL="0" indent="0">
              <a:buNone/>
            </a:pPr>
            <a:r>
              <a:rPr lang="en-US" dirty="0"/>
              <a:t>Make sure you explain the FVLs and </a:t>
            </a:r>
            <a:r>
              <a:rPr lang="en-US" dirty="0" err="1"/>
              <a:t>and</a:t>
            </a:r>
            <a:r>
              <a:rPr lang="en-US" dirty="0"/>
              <a:t> how </a:t>
            </a:r>
            <a:r>
              <a:rPr lang="en-US" dirty="0" err="1"/>
              <a:t>Carefusion</a:t>
            </a:r>
            <a:r>
              <a:rPr lang="en-US" dirty="0"/>
              <a:t> and </a:t>
            </a:r>
            <a:r>
              <a:rPr lang="en-US" dirty="0" err="1"/>
              <a:t>Viasys</a:t>
            </a:r>
            <a:r>
              <a:rPr lang="en-US" dirty="0"/>
              <a:t> does it, how the</a:t>
            </a:r>
            <a:r>
              <a:rPr lang="en-US" baseline="0" dirty="0"/>
              <a:t> text does it.</a:t>
            </a:r>
            <a:endParaRPr lang="en-US" dirty="0"/>
          </a:p>
        </p:txBody>
      </p:sp>
      <p:sp>
        <p:nvSpPr>
          <p:cNvPr id="4" name="Slide Number Placeholder 3"/>
          <p:cNvSpPr>
            <a:spLocks noGrp="1"/>
          </p:cNvSpPr>
          <p:nvPr>
            <p:ph type="sldNum" sz="quarter" idx="5"/>
          </p:nvPr>
        </p:nvSpPr>
        <p:spPr/>
        <p:txBody>
          <a:bodyPr/>
          <a:lstStyle/>
          <a:p>
            <a:fld id="{6EDE6913-6A53-434F-8E8C-14F46981CFEE}" type="slidenum">
              <a:rPr lang="en-US" smtClean="0"/>
              <a:t>21</a:t>
            </a:fld>
            <a:endParaRPr lang="en-US"/>
          </a:p>
        </p:txBody>
      </p:sp>
    </p:spTree>
    <p:extLst>
      <p:ext uri="{BB962C8B-B14F-4D97-AF65-F5344CB8AC3E}">
        <p14:creationId xmlns:p14="http://schemas.microsoft.com/office/powerpoint/2010/main" val="1523936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notes on the </a:t>
            </a:r>
            <a:r>
              <a:rPr lang="en-US" dirty="0" err="1"/>
              <a:t>Carefusion</a:t>
            </a:r>
            <a:r>
              <a:rPr lang="en-US" dirty="0"/>
              <a:t> (Vmax) loops:</a:t>
            </a:r>
          </a:p>
          <a:p>
            <a:pPr marL="228600" indent="-228600">
              <a:buAutoNum type="arabicPeriod"/>
            </a:pPr>
            <a:r>
              <a:rPr lang="en-US" dirty="0"/>
              <a:t>They use a mass-flow sensor to assess flow, which is particularly sensitive to temperature and humidity changes leading to ‘drift’</a:t>
            </a:r>
          </a:p>
          <a:p>
            <a:pPr marL="228600" indent="-228600">
              <a:buAutoNum type="arabicPeriod"/>
            </a:pPr>
            <a:r>
              <a:rPr lang="en-US" dirty="0"/>
              <a:t>They’re no software – </a:t>
            </a:r>
            <a:r>
              <a:rPr lang="en-US" dirty="0" err="1"/>
              <a:t>centurysuite</a:t>
            </a:r>
            <a:r>
              <a:rPr lang="en-US" dirty="0"/>
              <a:t> – uses something called DVT, a digital flow sensor, that is less susceptible to drift. The software is also better so it provides a cleaner, more accurate loop.</a:t>
            </a:r>
          </a:p>
          <a:p>
            <a:pPr marL="228600" indent="-228600">
              <a:buAutoNum type="arabicPeriod"/>
            </a:pPr>
            <a:r>
              <a:rPr lang="en-US" dirty="0"/>
              <a:t>It’s not clear that the IC needs to start right at EELV. In theory, I don’t believe it should matter.</a:t>
            </a:r>
          </a:p>
          <a:p>
            <a:pPr marL="228600" indent="-228600">
              <a:buAutoNum type="arabicPeriod"/>
            </a:pPr>
            <a:r>
              <a:rPr lang="en-US" dirty="0"/>
              <a:t>This is the slides I should probably use to discuss the IC maneuver – pros/cons, pitfalls</a:t>
            </a:r>
          </a:p>
        </p:txBody>
      </p:sp>
      <p:sp>
        <p:nvSpPr>
          <p:cNvPr id="4" name="Slide Number Placeholder 3"/>
          <p:cNvSpPr>
            <a:spLocks noGrp="1"/>
          </p:cNvSpPr>
          <p:nvPr>
            <p:ph type="sldNum" sz="quarter" idx="5"/>
          </p:nvPr>
        </p:nvSpPr>
        <p:spPr/>
        <p:txBody>
          <a:bodyPr/>
          <a:lstStyle/>
          <a:p>
            <a:fld id="{6EDE6913-6A53-434F-8E8C-14F46981CFEE}" type="slidenum">
              <a:rPr lang="en-US" smtClean="0"/>
              <a:t>22</a:t>
            </a:fld>
            <a:endParaRPr lang="en-US"/>
          </a:p>
        </p:txBody>
      </p:sp>
    </p:spTree>
    <p:extLst>
      <p:ext uri="{BB962C8B-B14F-4D97-AF65-F5344CB8AC3E}">
        <p14:creationId xmlns:p14="http://schemas.microsoft.com/office/powerpoint/2010/main" val="2291475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think we need arrows here. I think I can just highlight with the cursor and explain the slide.</a:t>
            </a:r>
          </a:p>
        </p:txBody>
      </p:sp>
      <p:sp>
        <p:nvSpPr>
          <p:cNvPr id="4" name="Slide Number Placeholder 3"/>
          <p:cNvSpPr>
            <a:spLocks noGrp="1"/>
          </p:cNvSpPr>
          <p:nvPr>
            <p:ph type="sldNum" sz="quarter" idx="5"/>
          </p:nvPr>
        </p:nvSpPr>
        <p:spPr/>
        <p:txBody>
          <a:bodyPr/>
          <a:lstStyle/>
          <a:p>
            <a:fld id="{6EDE6913-6A53-434F-8E8C-14F46981CFEE}" type="slidenum">
              <a:rPr lang="en-US" smtClean="0"/>
              <a:t>24</a:t>
            </a:fld>
            <a:endParaRPr lang="en-US"/>
          </a:p>
        </p:txBody>
      </p:sp>
    </p:spTree>
    <p:extLst>
      <p:ext uri="{BB962C8B-B14F-4D97-AF65-F5344CB8AC3E}">
        <p14:creationId xmlns:p14="http://schemas.microsoft.com/office/powerpoint/2010/main" val="3587008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question the utility of IC/VE slope.</a:t>
            </a:r>
          </a:p>
        </p:txBody>
      </p:sp>
      <p:sp>
        <p:nvSpPr>
          <p:cNvPr id="4" name="Slide Number Placeholder 3"/>
          <p:cNvSpPr>
            <a:spLocks noGrp="1"/>
          </p:cNvSpPr>
          <p:nvPr>
            <p:ph type="sldNum" sz="quarter" idx="5"/>
          </p:nvPr>
        </p:nvSpPr>
        <p:spPr/>
        <p:txBody>
          <a:bodyPr/>
          <a:lstStyle/>
          <a:p>
            <a:fld id="{6EDE6913-6A53-434F-8E8C-14F46981CFEE}" type="slidenum">
              <a:rPr lang="en-US" smtClean="0"/>
              <a:t>26</a:t>
            </a:fld>
            <a:endParaRPr lang="en-US"/>
          </a:p>
        </p:txBody>
      </p:sp>
    </p:spTree>
    <p:extLst>
      <p:ext uri="{BB962C8B-B14F-4D97-AF65-F5344CB8AC3E}">
        <p14:creationId xmlns:p14="http://schemas.microsoft.com/office/powerpoint/2010/main" val="1191891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charset="0"/>
                <a:ea typeface="ＭＳ Ｐゴシック" charset="-128"/>
              </a:defRPr>
            </a:lvl1pPr>
            <a:lvl2pPr marL="742950" indent="-285750">
              <a:defRPr>
                <a:solidFill>
                  <a:schemeClr val="tx1"/>
                </a:solidFill>
                <a:latin typeface="Book Antiqua" charset="0"/>
                <a:ea typeface="ＭＳ Ｐゴシック" charset="-128"/>
              </a:defRPr>
            </a:lvl2pPr>
            <a:lvl3pPr marL="1143000" indent="-228600">
              <a:defRPr>
                <a:solidFill>
                  <a:schemeClr val="tx1"/>
                </a:solidFill>
                <a:latin typeface="Book Antiqua" charset="0"/>
                <a:ea typeface="ＭＳ Ｐゴシック" charset="-128"/>
              </a:defRPr>
            </a:lvl3pPr>
            <a:lvl4pPr marL="1600200" indent="-228600">
              <a:defRPr>
                <a:solidFill>
                  <a:schemeClr val="tx1"/>
                </a:solidFill>
                <a:latin typeface="Book Antiqua" charset="0"/>
                <a:ea typeface="ＭＳ Ｐゴシック" charset="-128"/>
              </a:defRPr>
            </a:lvl4pPr>
            <a:lvl5pPr marL="2057400" indent="-228600">
              <a:defRPr>
                <a:solidFill>
                  <a:schemeClr val="tx1"/>
                </a:solidFill>
                <a:latin typeface="Book Antiqua" charset="0"/>
                <a:ea typeface="ＭＳ Ｐゴシック" charset="-128"/>
              </a:defRPr>
            </a:lvl5pPr>
            <a:lvl6pPr marL="2514600" indent="-228600" eaLnBrk="0" fontAlgn="base" hangingPunct="0">
              <a:spcBef>
                <a:spcPct val="0"/>
              </a:spcBef>
              <a:spcAft>
                <a:spcPct val="0"/>
              </a:spcAft>
              <a:defRPr>
                <a:solidFill>
                  <a:schemeClr val="tx1"/>
                </a:solidFill>
                <a:latin typeface="Book Antiqua" charset="0"/>
                <a:ea typeface="ＭＳ Ｐゴシック" charset="-128"/>
              </a:defRPr>
            </a:lvl6pPr>
            <a:lvl7pPr marL="2971800" indent="-228600" eaLnBrk="0" fontAlgn="base" hangingPunct="0">
              <a:spcBef>
                <a:spcPct val="0"/>
              </a:spcBef>
              <a:spcAft>
                <a:spcPct val="0"/>
              </a:spcAft>
              <a:defRPr>
                <a:solidFill>
                  <a:schemeClr val="tx1"/>
                </a:solidFill>
                <a:latin typeface="Book Antiqua" charset="0"/>
                <a:ea typeface="ＭＳ Ｐゴシック" charset="-128"/>
              </a:defRPr>
            </a:lvl7pPr>
            <a:lvl8pPr marL="3429000" indent="-228600" eaLnBrk="0" fontAlgn="base" hangingPunct="0">
              <a:spcBef>
                <a:spcPct val="0"/>
              </a:spcBef>
              <a:spcAft>
                <a:spcPct val="0"/>
              </a:spcAft>
              <a:defRPr>
                <a:solidFill>
                  <a:schemeClr val="tx1"/>
                </a:solidFill>
                <a:latin typeface="Book Antiqua" charset="0"/>
                <a:ea typeface="ＭＳ Ｐゴシック" charset="-128"/>
              </a:defRPr>
            </a:lvl8pPr>
            <a:lvl9pPr marL="3886200" indent="-228600" eaLnBrk="0" fontAlgn="base" hangingPunct="0">
              <a:spcBef>
                <a:spcPct val="0"/>
              </a:spcBef>
              <a:spcAft>
                <a:spcPct val="0"/>
              </a:spcAft>
              <a:defRPr>
                <a:solidFill>
                  <a:schemeClr val="tx1"/>
                </a:solidFill>
                <a:latin typeface="Book Antiqua" charset="0"/>
                <a:ea typeface="ＭＳ Ｐゴシック" charset="-128"/>
              </a:defRPr>
            </a:lvl9pPr>
          </a:lstStyle>
          <a:p>
            <a:fld id="{0B4CF891-DB12-47A3-A05B-BD6767D0045B}" type="slidenum">
              <a:rPr lang="en-US" altLang="en-US" smtClean="0">
                <a:latin typeface="Arial" charset="0"/>
              </a:rPr>
              <a:pPr/>
              <a:t>3</a:t>
            </a:fld>
            <a:endParaRPr lang="en-US" altLang="en-US">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dirty="0"/>
              <a:t>Setting the stage – this will be a talk on dynamic hyperinflation during exercise, so on CPET. The physiologic concepts are applicable to places like the ICU, so many of the themes will be familiar. We’ll start by doing a quick review on dyspnea mechanisms – with a focus on mechanical causes.</a:t>
            </a:r>
          </a:p>
        </p:txBody>
      </p:sp>
    </p:spTree>
    <p:extLst>
      <p:ext uri="{BB962C8B-B14F-4D97-AF65-F5344CB8AC3E}">
        <p14:creationId xmlns:p14="http://schemas.microsoft.com/office/powerpoint/2010/main" val="3905242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charset="0"/>
                <a:ea typeface="ＭＳ Ｐゴシック" charset="-128"/>
              </a:defRPr>
            </a:lvl1pPr>
            <a:lvl2pPr marL="742950" indent="-285750">
              <a:defRPr>
                <a:solidFill>
                  <a:schemeClr val="tx1"/>
                </a:solidFill>
                <a:latin typeface="Book Antiqua" charset="0"/>
                <a:ea typeface="ＭＳ Ｐゴシック" charset="-128"/>
              </a:defRPr>
            </a:lvl2pPr>
            <a:lvl3pPr marL="1143000" indent="-228600">
              <a:defRPr>
                <a:solidFill>
                  <a:schemeClr val="tx1"/>
                </a:solidFill>
                <a:latin typeface="Book Antiqua" charset="0"/>
                <a:ea typeface="ＭＳ Ｐゴシック" charset="-128"/>
              </a:defRPr>
            </a:lvl3pPr>
            <a:lvl4pPr marL="1600200" indent="-228600">
              <a:defRPr>
                <a:solidFill>
                  <a:schemeClr val="tx1"/>
                </a:solidFill>
                <a:latin typeface="Book Antiqua" charset="0"/>
                <a:ea typeface="ＭＳ Ｐゴシック" charset="-128"/>
              </a:defRPr>
            </a:lvl4pPr>
            <a:lvl5pPr marL="2057400" indent="-228600">
              <a:defRPr>
                <a:solidFill>
                  <a:schemeClr val="tx1"/>
                </a:solidFill>
                <a:latin typeface="Book Antiqua" charset="0"/>
                <a:ea typeface="ＭＳ Ｐゴシック" charset="-128"/>
              </a:defRPr>
            </a:lvl5pPr>
            <a:lvl6pPr marL="2514600" indent="-228600" eaLnBrk="0" fontAlgn="base" hangingPunct="0">
              <a:spcBef>
                <a:spcPct val="0"/>
              </a:spcBef>
              <a:spcAft>
                <a:spcPct val="0"/>
              </a:spcAft>
              <a:defRPr>
                <a:solidFill>
                  <a:schemeClr val="tx1"/>
                </a:solidFill>
                <a:latin typeface="Book Antiqua" charset="0"/>
                <a:ea typeface="ＭＳ Ｐゴシック" charset="-128"/>
              </a:defRPr>
            </a:lvl6pPr>
            <a:lvl7pPr marL="2971800" indent="-228600" eaLnBrk="0" fontAlgn="base" hangingPunct="0">
              <a:spcBef>
                <a:spcPct val="0"/>
              </a:spcBef>
              <a:spcAft>
                <a:spcPct val="0"/>
              </a:spcAft>
              <a:defRPr>
                <a:solidFill>
                  <a:schemeClr val="tx1"/>
                </a:solidFill>
                <a:latin typeface="Book Antiqua" charset="0"/>
                <a:ea typeface="ＭＳ Ｐゴシック" charset="-128"/>
              </a:defRPr>
            </a:lvl7pPr>
            <a:lvl8pPr marL="3429000" indent="-228600" eaLnBrk="0" fontAlgn="base" hangingPunct="0">
              <a:spcBef>
                <a:spcPct val="0"/>
              </a:spcBef>
              <a:spcAft>
                <a:spcPct val="0"/>
              </a:spcAft>
              <a:defRPr>
                <a:solidFill>
                  <a:schemeClr val="tx1"/>
                </a:solidFill>
                <a:latin typeface="Book Antiqua" charset="0"/>
                <a:ea typeface="ＭＳ Ｐゴシック" charset="-128"/>
              </a:defRPr>
            </a:lvl8pPr>
            <a:lvl9pPr marL="3886200" indent="-228600" eaLnBrk="0" fontAlgn="base" hangingPunct="0">
              <a:spcBef>
                <a:spcPct val="0"/>
              </a:spcBef>
              <a:spcAft>
                <a:spcPct val="0"/>
              </a:spcAft>
              <a:defRPr>
                <a:solidFill>
                  <a:schemeClr val="tx1"/>
                </a:solidFill>
                <a:latin typeface="Book Antiqua" charset="0"/>
                <a:ea typeface="ＭＳ Ｐゴシック" charset="-128"/>
              </a:defRPr>
            </a:lvl9pPr>
          </a:lstStyle>
          <a:p>
            <a:fld id="{0B4CF891-DB12-47A3-A05B-BD6767D0045B}" type="slidenum">
              <a:rPr lang="en-US" altLang="en-US" smtClean="0">
                <a:latin typeface="Arial" charset="0"/>
              </a:rPr>
              <a:pPr/>
              <a:t>27</a:t>
            </a:fld>
            <a:endParaRPr lang="en-US" altLang="en-US">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r>
              <a:rPr lang="en-US" altLang="en-US" dirty="0"/>
              <a:t>Setting the stage – this will be a talk on dynamic hyperinflation during exercise, so on CPET. The physiologic concepts are applicable to places like the ICU, so many of the themes will be familiar. We’ll start by doing a quick review on dyspnea mechanisms – with a focus on mechanical causes.</a:t>
            </a:r>
          </a:p>
        </p:txBody>
      </p:sp>
    </p:spTree>
    <p:extLst>
      <p:ext uri="{BB962C8B-B14F-4D97-AF65-F5344CB8AC3E}">
        <p14:creationId xmlns:p14="http://schemas.microsoft.com/office/powerpoint/2010/main" val="4029046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Really write out your</a:t>
            </a:r>
            <a:r>
              <a:rPr lang="en-US" baseline="0" dirty="0"/>
              <a:t> “take-home” points</a:t>
            </a:r>
            <a:endParaRPr lang="en-US" dirty="0"/>
          </a:p>
        </p:txBody>
      </p:sp>
      <p:sp>
        <p:nvSpPr>
          <p:cNvPr id="4" name="Slide Number Placeholder 3"/>
          <p:cNvSpPr>
            <a:spLocks noGrp="1"/>
          </p:cNvSpPr>
          <p:nvPr>
            <p:ph type="sldNum" sz="quarter" idx="10"/>
          </p:nvPr>
        </p:nvSpPr>
        <p:spPr/>
        <p:txBody>
          <a:bodyPr/>
          <a:lstStyle/>
          <a:p>
            <a:fld id="{6EDE6913-6A53-434F-8E8C-14F46981CFEE}" type="slidenum">
              <a:rPr lang="en-US" smtClean="0"/>
              <a:t>28</a:t>
            </a:fld>
            <a:endParaRPr lang="en-US"/>
          </a:p>
        </p:txBody>
      </p:sp>
    </p:spTree>
    <p:extLst>
      <p:ext uri="{BB962C8B-B14F-4D97-AF65-F5344CB8AC3E}">
        <p14:creationId xmlns:p14="http://schemas.microsoft.com/office/powerpoint/2010/main" val="4167261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slide 18 to the beginning</a:t>
            </a:r>
          </a:p>
        </p:txBody>
      </p:sp>
      <p:sp>
        <p:nvSpPr>
          <p:cNvPr id="4" name="Slide Number Placeholder 3"/>
          <p:cNvSpPr>
            <a:spLocks noGrp="1"/>
          </p:cNvSpPr>
          <p:nvPr>
            <p:ph type="sldNum" sz="quarter" idx="10"/>
          </p:nvPr>
        </p:nvSpPr>
        <p:spPr/>
        <p:txBody>
          <a:bodyPr/>
          <a:lstStyle/>
          <a:p>
            <a:fld id="{6EDE6913-6A53-434F-8E8C-14F46981CFEE}" type="slidenum">
              <a:rPr lang="en-US" smtClean="0"/>
              <a:t>29</a:t>
            </a:fld>
            <a:endParaRPr lang="en-US"/>
          </a:p>
        </p:txBody>
      </p:sp>
    </p:spTree>
    <p:extLst>
      <p:ext uri="{BB962C8B-B14F-4D97-AF65-F5344CB8AC3E}">
        <p14:creationId xmlns:p14="http://schemas.microsoft.com/office/powerpoint/2010/main" val="1520243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I’ll walk through the definition here: it’s thought that this starts due to the need to keep airways patent at low lung volumes. As ventilation increases, presumably due to some combination of decrease in expiratory time and elevated intra-thoracic pressures causing further collapse DH will worsen. Ultimately it is a significant contributor to exercise termination and intolerable dyspnea.</a:t>
            </a:r>
          </a:p>
          <a:p>
            <a:r>
              <a:rPr lang="en-US" dirty="0"/>
              <a:t>Many are familiar with this concept in the setting of the ICU – auto-PEEP. You don’t necessarily need obstruction to have auto-PEEP, it just requires high ventilatory rates with lots of positive pressure and decreased expiratory time. The end result – increased inspiratory load (elevated WOB) and ultimately neuro-mechanical uncoupling.</a:t>
            </a:r>
          </a:p>
        </p:txBody>
      </p:sp>
      <p:sp>
        <p:nvSpPr>
          <p:cNvPr id="4" name="Slide Number Placeholder 3"/>
          <p:cNvSpPr>
            <a:spLocks noGrp="1"/>
          </p:cNvSpPr>
          <p:nvPr>
            <p:ph type="sldNum" sz="quarter" idx="5"/>
          </p:nvPr>
        </p:nvSpPr>
        <p:spPr/>
        <p:txBody>
          <a:bodyPr/>
          <a:lstStyle/>
          <a:p>
            <a:fld id="{6EDE6913-6A53-434F-8E8C-14F46981CFEE}" type="slidenum">
              <a:rPr lang="en-US" smtClean="0"/>
              <a:t>4</a:t>
            </a:fld>
            <a:endParaRPr lang="en-US"/>
          </a:p>
        </p:txBody>
      </p:sp>
    </p:spTree>
    <p:extLst>
      <p:ext uri="{BB962C8B-B14F-4D97-AF65-F5344CB8AC3E}">
        <p14:creationId xmlns:p14="http://schemas.microsoft.com/office/powerpoint/2010/main" val="802297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slide to review things visually – and also to define terms. In particular, comment that EELV is synonymous with FRC at rest, but during exercise we call it EELV.</a:t>
            </a:r>
          </a:p>
        </p:txBody>
      </p:sp>
      <p:sp>
        <p:nvSpPr>
          <p:cNvPr id="4" name="Slide Number Placeholder 3"/>
          <p:cNvSpPr>
            <a:spLocks noGrp="1"/>
          </p:cNvSpPr>
          <p:nvPr>
            <p:ph type="sldNum" sz="quarter" idx="5"/>
          </p:nvPr>
        </p:nvSpPr>
        <p:spPr/>
        <p:txBody>
          <a:bodyPr/>
          <a:lstStyle/>
          <a:p>
            <a:fld id="{6EDE6913-6A53-434F-8E8C-14F46981CFEE}" type="slidenum">
              <a:rPr lang="en-US" smtClean="0"/>
              <a:t>5</a:t>
            </a:fld>
            <a:endParaRPr lang="en-US"/>
          </a:p>
        </p:txBody>
      </p:sp>
    </p:spTree>
    <p:extLst>
      <p:ext uri="{BB962C8B-B14F-4D97-AF65-F5344CB8AC3E}">
        <p14:creationId xmlns:p14="http://schemas.microsoft.com/office/powerpoint/2010/main" val="154309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cortical processing that occurs as well – as it’s going back and forth in the sensory cortex. Point – it’s not just gas-exchange abnormalities that drive dyspnea. So, your patients doesn’t have to be hypoxic or </a:t>
            </a:r>
            <a:r>
              <a:rPr lang="en-US" dirty="0" err="1"/>
              <a:t>hypercapneic</a:t>
            </a:r>
            <a:r>
              <a:rPr lang="en-US" dirty="0"/>
              <a:t>, to be dyspneic.</a:t>
            </a:r>
          </a:p>
          <a:p>
            <a:endParaRPr lang="en-US" dirty="0"/>
          </a:p>
          <a:p>
            <a:r>
              <a:rPr lang="en-US" dirty="0"/>
              <a:t>Cut down on the dyspnea slides and explanation. Cut down on</a:t>
            </a:r>
          </a:p>
        </p:txBody>
      </p:sp>
      <p:sp>
        <p:nvSpPr>
          <p:cNvPr id="4" name="Slide Number Placeholder 3"/>
          <p:cNvSpPr>
            <a:spLocks noGrp="1"/>
          </p:cNvSpPr>
          <p:nvPr>
            <p:ph type="sldNum" sz="quarter" idx="5"/>
          </p:nvPr>
        </p:nvSpPr>
        <p:spPr/>
        <p:txBody>
          <a:bodyPr/>
          <a:lstStyle/>
          <a:p>
            <a:fld id="{6EDE6913-6A53-434F-8E8C-14F46981CFEE}" type="slidenum">
              <a:rPr lang="en-US" smtClean="0"/>
              <a:t>7</a:t>
            </a:fld>
            <a:endParaRPr lang="en-US"/>
          </a:p>
        </p:txBody>
      </p:sp>
    </p:spTree>
    <p:extLst>
      <p:ext uri="{BB962C8B-B14F-4D97-AF65-F5344CB8AC3E}">
        <p14:creationId xmlns:p14="http://schemas.microsoft.com/office/powerpoint/2010/main" val="2395228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 just another one to show how well worked out this is. I serves the point to:</a:t>
            </a:r>
          </a:p>
          <a:p>
            <a:pPr marL="228600" indent="-228600">
              <a:buAutoNum type="arabicPeriod"/>
            </a:pPr>
            <a:r>
              <a:rPr lang="en-US" dirty="0"/>
              <a:t>Show how integrated and complex the dyspnea response is</a:t>
            </a:r>
          </a:p>
          <a:p>
            <a:pPr marL="228600" indent="-228600">
              <a:buAutoNum type="arabicPeriod"/>
            </a:pPr>
            <a:r>
              <a:rPr lang="en-US" dirty="0"/>
              <a:t>Drive home how difficult it can be to isolate contributors in a given patient</a:t>
            </a:r>
          </a:p>
          <a:p>
            <a:pPr marL="228600" indent="-228600">
              <a:buAutoNum type="arabicPeriod"/>
            </a:pPr>
            <a:endParaRPr lang="en-US" dirty="0"/>
          </a:p>
          <a:p>
            <a:pPr marL="228600" indent="-228600">
              <a:buAutoNum type="arabicPeriod"/>
            </a:pPr>
            <a:r>
              <a:rPr lang="en-US" dirty="0"/>
              <a:t>Potentially get rid of this slide</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6EDE6913-6A53-434F-8E8C-14F46981CFEE}" type="slidenum">
              <a:rPr lang="en-US" smtClean="0"/>
              <a:t>8</a:t>
            </a:fld>
            <a:endParaRPr lang="en-US"/>
          </a:p>
        </p:txBody>
      </p:sp>
    </p:spTree>
    <p:extLst>
      <p:ext uri="{BB962C8B-B14F-4D97-AF65-F5344CB8AC3E}">
        <p14:creationId xmlns:p14="http://schemas.microsoft.com/office/powerpoint/2010/main" val="2506831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a:t>
            </a:r>
            <a:r>
              <a:rPr lang="en-US" baseline="0" dirty="0"/>
              <a:t> picture bigger, take off the descriptor at the bottom.</a:t>
            </a:r>
            <a:endParaRPr lang="en-US" dirty="0"/>
          </a:p>
        </p:txBody>
      </p:sp>
      <p:sp>
        <p:nvSpPr>
          <p:cNvPr id="4" name="Slide Number Placeholder 3"/>
          <p:cNvSpPr>
            <a:spLocks noGrp="1"/>
          </p:cNvSpPr>
          <p:nvPr>
            <p:ph type="sldNum" sz="quarter" idx="10"/>
          </p:nvPr>
        </p:nvSpPr>
        <p:spPr/>
        <p:txBody>
          <a:bodyPr/>
          <a:lstStyle/>
          <a:p>
            <a:fld id="{6EDE6913-6A53-434F-8E8C-14F46981CFEE}" type="slidenum">
              <a:rPr lang="en-US" smtClean="0"/>
              <a:t>9</a:t>
            </a:fld>
            <a:endParaRPr lang="en-US"/>
          </a:p>
        </p:txBody>
      </p:sp>
    </p:spTree>
    <p:extLst>
      <p:ext uri="{BB962C8B-B14F-4D97-AF65-F5344CB8AC3E}">
        <p14:creationId xmlns:p14="http://schemas.microsoft.com/office/powerpoint/2010/main" val="3871087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 these complaints are common in both populations. Remember too, we determine treatment in COPD based on </a:t>
            </a:r>
            <a:r>
              <a:rPr lang="en-US" dirty="0" err="1"/>
              <a:t>mMRC</a:t>
            </a:r>
            <a:r>
              <a:rPr lang="en-US" dirty="0"/>
              <a:t> and CAT, both of which incorporate dyspnea and functional limitations.</a:t>
            </a:r>
          </a:p>
        </p:txBody>
      </p:sp>
      <p:sp>
        <p:nvSpPr>
          <p:cNvPr id="4" name="Slide Number Placeholder 3"/>
          <p:cNvSpPr>
            <a:spLocks noGrp="1"/>
          </p:cNvSpPr>
          <p:nvPr>
            <p:ph type="sldNum" sz="quarter" idx="5"/>
          </p:nvPr>
        </p:nvSpPr>
        <p:spPr/>
        <p:txBody>
          <a:bodyPr/>
          <a:lstStyle/>
          <a:p>
            <a:fld id="{6EDE6913-6A53-434F-8E8C-14F46981CFEE}" type="slidenum">
              <a:rPr lang="en-US" smtClean="0"/>
              <a:t>11</a:t>
            </a:fld>
            <a:endParaRPr lang="en-US"/>
          </a:p>
        </p:txBody>
      </p:sp>
    </p:spTree>
    <p:extLst>
      <p:ext uri="{BB962C8B-B14F-4D97-AF65-F5344CB8AC3E}">
        <p14:creationId xmlns:p14="http://schemas.microsoft.com/office/powerpoint/2010/main" val="365612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important point of this slide: activity limitation is common, and resting lung testing doesn’t necessarily predict the presence of DH.</a:t>
            </a:r>
          </a:p>
          <a:p>
            <a:endParaRPr lang="en-US" dirty="0"/>
          </a:p>
          <a:p>
            <a:r>
              <a:rPr lang="en-US" dirty="0"/>
              <a:t>In fairness, all this data is muddy, and the review cited isn’t particularly well written. The review concludes that spirometry is not particularly helpful for predicting exercise limitations. However, they go on to cite plenty of data showing FEV1, IC, FRC, are associated with things like VE/MVV and DH during exercise. So – somewhat contradictory and again, muddy……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Common dyspnea descriptors during exercise in asthmatics: ↑ inspiratory effort (72%), chest tightness (18%), expiratory effort (5%), and air hunger (5%)</a:t>
            </a:r>
          </a:p>
          <a:p>
            <a:endParaRPr lang="en-US" dirty="0"/>
          </a:p>
          <a:p>
            <a:endParaRPr lang="en-US" dirty="0"/>
          </a:p>
          <a:p>
            <a:r>
              <a:rPr lang="en-US" dirty="0"/>
              <a:t>The 2</a:t>
            </a:r>
            <a:r>
              <a:rPr lang="en-US" baseline="30000" dirty="0"/>
              <a:t>nd</a:t>
            </a:r>
            <a:r>
              <a:rPr lang="en-US" dirty="0"/>
              <a:t> study, which is from O’Donnell’s lab, shows that DH occurs early on with bronchoconstriction with MCCT (they didn’t exercise their patients). FEV1 and IC dropped almost in tandem, so it’s hard to tease out which change drove symptoms.</a:t>
            </a:r>
          </a:p>
        </p:txBody>
      </p:sp>
      <p:sp>
        <p:nvSpPr>
          <p:cNvPr id="4" name="Slide Number Placeholder 3"/>
          <p:cNvSpPr>
            <a:spLocks noGrp="1"/>
          </p:cNvSpPr>
          <p:nvPr>
            <p:ph type="sldNum" sz="quarter" idx="5"/>
          </p:nvPr>
        </p:nvSpPr>
        <p:spPr/>
        <p:txBody>
          <a:bodyPr/>
          <a:lstStyle/>
          <a:p>
            <a:fld id="{6EDE6913-6A53-434F-8E8C-14F46981CFEE}" type="slidenum">
              <a:rPr lang="en-US" smtClean="0"/>
              <a:t>12</a:t>
            </a:fld>
            <a:endParaRPr lang="en-US"/>
          </a:p>
        </p:txBody>
      </p:sp>
    </p:spTree>
    <p:extLst>
      <p:ext uri="{BB962C8B-B14F-4D97-AF65-F5344CB8AC3E}">
        <p14:creationId xmlns:p14="http://schemas.microsoft.com/office/powerpoint/2010/main" val="1781605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TITLE SLIDE WITH IM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6959958" y="214086"/>
            <a:ext cx="1935484" cy="656771"/>
          </a:xfrm>
          <a:prstGeom prst="rect">
            <a:avLst/>
          </a:prstGeom>
        </p:spPr>
      </p:pic>
      <p:pic>
        <p:nvPicPr>
          <p:cNvPr id="9" name="Picture 8"/>
          <p:cNvPicPr>
            <a:picLocks noChangeAspect="1"/>
          </p:cNvPicPr>
          <p:nvPr userDrawn="1"/>
        </p:nvPicPr>
        <p:blipFill rotWithShape="1">
          <a:blip r:embed="rId3"/>
          <a:srcRect r="531"/>
          <a:stretch/>
        </p:blipFill>
        <p:spPr>
          <a:xfrm>
            <a:off x="0" y="1002769"/>
            <a:ext cx="9144000" cy="2413126"/>
          </a:xfrm>
          <a:prstGeom prst="rect">
            <a:avLst/>
          </a:prstGeom>
        </p:spPr>
      </p:pic>
      <p:sp>
        <p:nvSpPr>
          <p:cNvPr id="10" name="Rectangle 9"/>
          <p:cNvSpPr/>
          <p:nvPr userDrawn="1"/>
        </p:nvSpPr>
        <p:spPr>
          <a:xfrm>
            <a:off x="0" y="1142599"/>
            <a:ext cx="9144000" cy="5742213"/>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7" name="Rectangle 6"/>
          <p:cNvSpPr/>
          <p:nvPr userDrawn="1"/>
        </p:nvSpPr>
        <p:spPr>
          <a:xfrm>
            <a:off x="0" y="1142599"/>
            <a:ext cx="3265714" cy="5715399"/>
          </a:xfrm>
          <a:prstGeom prst="rect">
            <a:avLst/>
          </a:prstGeom>
          <a:solidFill>
            <a:srgbClr val="0096DB"/>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n-US">
              <a:ln>
                <a:noFill/>
              </a:ln>
              <a:solidFill>
                <a:srgbClr val="008CC5"/>
              </a:solidFill>
            </a:endParaRPr>
          </a:p>
        </p:txBody>
      </p:sp>
      <p:sp>
        <p:nvSpPr>
          <p:cNvPr id="2" name="Title 1"/>
          <p:cNvSpPr>
            <a:spLocks noGrp="1"/>
          </p:cNvSpPr>
          <p:nvPr>
            <p:ph type="title"/>
          </p:nvPr>
        </p:nvSpPr>
        <p:spPr>
          <a:xfrm>
            <a:off x="557290" y="1773481"/>
            <a:ext cx="2456337" cy="1133232"/>
          </a:xfrm>
        </p:spPr>
        <p:txBody>
          <a:bodyPr anchor="t">
            <a:normAutofit/>
          </a:bodyPr>
          <a:lstStyle>
            <a:lvl1pPr algn="l">
              <a:lnSpc>
                <a:spcPts val="3440"/>
              </a:lnSpc>
              <a:defRPr sz="2700" b="0" cap="none">
                <a:solidFill>
                  <a:schemeClr val="bg1"/>
                </a:solidFill>
              </a:defRPr>
            </a:lvl1pPr>
          </a:lstStyle>
          <a:p>
            <a:r>
              <a:rPr lang="en-US" dirty="0"/>
              <a:t>Click to edit Master title</a:t>
            </a:r>
          </a:p>
        </p:txBody>
      </p:sp>
      <p:sp>
        <p:nvSpPr>
          <p:cNvPr id="3" name="Text Placeholder 2"/>
          <p:cNvSpPr>
            <a:spLocks noGrp="1"/>
          </p:cNvSpPr>
          <p:nvPr>
            <p:ph type="body" idx="1"/>
          </p:nvPr>
        </p:nvSpPr>
        <p:spPr>
          <a:xfrm>
            <a:off x="643388" y="2906713"/>
            <a:ext cx="2506561" cy="1500187"/>
          </a:xfrm>
        </p:spPr>
        <p:txBody>
          <a:bodyPr lIns="0" tIns="0" rIns="0" bIns="0" anchor="t" anchorCtr="0">
            <a:normAutofit/>
          </a:bodyPr>
          <a:lstStyle>
            <a:lvl1pPr marL="0" indent="0">
              <a:spcBef>
                <a:spcPts val="0"/>
              </a:spcBef>
              <a:spcAft>
                <a:spcPts val="0"/>
              </a:spcAft>
              <a:buNone/>
              <a:defRPr sz="13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3733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3F0E0-7A75-40F0-99E1-52093FB6497C}"/>
              </a:ext>
            </a:extLst>
          </p:cNvPr>
          <p:cNvSpPr>
            <a:spLocks noGrp="1"/>
          </p:cNvSpPr>
          <p:nvPr>
            <p:ph type="title"/>
          </p:nvPr>
        </p:nvSpPr>
        <p:spPr>
          <a:xfrm>
            <a:off x="540287" y="118766"/>
            <a:ext cx="8229600" cy="793709"/>
          </a:xfrm>
        </p:spPr>
        <p:txBody>
          <a:bodyPr>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E390F793-0734-4920-B5BA-69806659C5C0}"/>
              </a:ext>
            </a:extLst>
          </p:cNvPr>
          <p:cNvSpPr>
            <a:spLocks noGrp="1"/>
          </p:cNvSpPr>
          <p:nvPr>
            <p:ph idx="1" hasCustomPrompt="1"/>
          </p:nvPr>
        </p:nvSpPr>
        <p:spPr>
          <a:xfrm>
            <a:off x="540287" y="1204999"/>
            <a:ext cx="8229600" cy="4970170"/>
          </a:xfrm>
        </p:spPr>
        <p:txBody>
          <a:bodyPr/>
          <a:lstStyle>
            <a:lvl1pPr marL="342900" indent="-342900">
              <a:buSzPct val="125000"/>
              <a:buFont typeface="Arial" panose="020B0604020202020204" pitchFamily="34" charset="0"/>
              <a:buChar char="•"/>
              <a:defRPr sz="2800"/>
            </a:lvl1pPr>
            <a:lvl2pPr marL="342900" indent="-342900">
              <a:buFont typeface="Arial" panose="020B0604020202020204" pitchFamily="34" charset="0"/>
              <a:buChar char="•"/>
              <a:defRPr sz="2000"/>
            </a:lvl2pPr>
            <a:lvl3pPr marL="458788" indent="-228600">
              <a:buFont typeface="Arial" panose="020B0604020202020204" pitchFamily="34" charset="0"/>
              <a:buChar char="─"/>
              <a:defRPr sz="2400"/>
            </a:lvl3pPr>
          </a:lstStyle>
          <a:p>
            <a:pPr lvl="0"/>
            <a:r>
              <a:rPr lang="en-US" dirty="0"/>
              <a:t>Edit Master text styles</a:t>
            </a:r>
          </a:p>
          <a:p>
            <a:pPr lvl="2"/>
            <a:r>
              <a:rPr lang="en-US" dirty="0"/>
              <a:t>  Second level</a:t>
            </a:r>
          </a:p>
        </p:txBody>
      </p:sp>
      <p:sp>
        <p:nvSpPr>
          <p:cNvPr id="4" name="Date Placeholder 3">
            <a:extLst>
              <a:ext uri="{FF2B5EF4-FFF2-40B4-BE49-F238E27FC236}">
                <a16:creationId xmlns:a16="http://schemas.microsoft.com/office/drawing/2014/main" id="{25100646-7562-4859-9904-2BB04EEBBD02}"/>
              </a:ext>
            </a:extLst>
          </p:cNvPr>
          <p:cNvSpPr>
            <a:spLocks noGrp="1"/>
          </p:cNvSpPr>
          <p:nvPr>
            <p:ph type="dt" sz="half" idx="10"/>
          </p:nvPr>
        </p:nvSpPr>
        <p:spPr>
          <a:xfrm>
            <a:off x="628650" y="6356351"/>
            <a:ext cx="2057400" cy="365125"/>
          </a:xfrm>
          <a:prstGeom prst="rect">
            <a:avLst/>
          </a:prstGeom>
        </p:spPr>
        <p:txBody>
          <a:bodyPr/>
          <a:lstStyle/>
          <a:p>
            <a:fld id="{5E9671F8-FA33-4C01-A0EE-F74EDC4C7A21}" type="datetimeFigureOut">
              <a:rPr lang="en-US" smtClean="0"/>
              <a:t>10/22/2019</a:t>
            </a:fld>
            <a:endParaRPr lang="en-US" dirty="0"/>
          </a:p>
        </p:txBody>
      </p:sp>
      <p:sp>
        <p:nvSpPr>
          <p:cNvPr id="5" name="Footer Placeholder 4">
            <a:extLst>
              <a:ext uri="{FF2B5EF4-FFF2-40B4-BE49-F238E27FC236}">
                <a16:creationId xmlns:a16="http://schemas.microsoft.com/office/drawing/2014/main" id="{9A09DE4B-DB99-4B41-A147-F39E5A85D5C3}"/>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1F71E50-2BDA-49FA-9975-F61C14F95D9E}"/>
              </a:ext>
            </a:extLst>
          </p:cNvPr>
          <p:cNvSpPr>
            <a:spLocks noGrp="1"/>
          </p:cNvSpPr>
          <p:nvPr>
            <p:ph type="sldNum" sz="quarter" idx="12"/>
          </p:nvPr>
        </p:nvSpPr>
        <p:spPr>
          <a:xfrm>
            <a:off x="6457950" y="6356351"/>
            <a:ext cx="2057400" cy="365125"/>
          </a:xfrm>
          <a:prstGeom prst="rect">
            <a:avLst/>
          </a:prstGeom>
        </p:spPr>
        <p:txBody>
          <a:bodyPr/>
          <a:lstStyle/>
          <a:p>
            <a:fld id="{490EF3CA-54DC-495A-A8AF-F4B6376AA6C5}" type="slidenum">
              <a:rPr lang="en-US" smtClean="0"/>
              <a:t>‹#›</a:t>
            </a:fld>
            <a:endParaRPr lang="en-US"/>
          </a:p>
        </p:txBody>
      </p:sp>
    </p:spTree>
    <p:extLst>
      <p:ext uri="{BB962C8B-B14F-4D97-AF65-F5344CB8AC3E}">
        <p14:creationId xmlns:p14="http://schemas.microsoft.com/office/powerpoint/2010/main" val="128737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NO IMAG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513305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199" y="2082512"/>
            <a:ext cx="8343041" cy="4043651"/>
          </a:xfrm>
        </p:spPr>
        <p:txBody>
          <a:bodyPr>
            <a:normAutofit/>
          </a:bodyPr>
          <a:lstStyle>
            <a:lvl1pPr marL="290513" indent="-290513">
              <a:buFont typeface="Arial"/>
              <a:buChar char="•"/>
              <a:defRPr sz="1800"/>
            </a:lvl1pPr>
            <a:lvl2pPr marL="285750" indent="-285750">
              <a:buFont typeface="Arial"/>
              <a:buChar char="•"/>
              <a:defRPr sz="2400"/>
            </a:lvl2pPr>
            <a:lvl3pPr marL="690563" indent="-230188">
              <a:buFont typeface="Arial"/>
              <a:buChar char="•"/>
              <a:defRPr sz="2000"/>
            </a:lvl3pPr>
            <a:lvl4pPr marL="1139825" indent="-230188">
              <a:buFont typeface="Arial"/>
              <a:buChar char="•"/>
              <a:defRPr sz="1800"/>
            </a:lvl4pPr>
            <a:lvl5pPr marL="911225" indent="-222250">
              <a:buFont typeface="Arial"/>
              <a:buChar char="•"/>
              <a:defRPr sz="1800"/>
            </a:lvl5pPr>
            <a:lvl6pPr>
              <a:defRPr sz="1800"/>
            </a:lvl6pPr>
            <a:lvl7pPr>
              <a:defRPr sz="1800"/>
            </a:lvl7pPr>
            <a:lvl8pPr>
              <a:defRPr sz="1800"/>
            </a:lvl8pPr>
            <a:lvl9pPr>
              <a:defRPr sz="1800"/>
            </a:lvl9pPr>
          </a:lstStyle>
          <a:p>
            <a:pPr lvl="1"/>
            <a:r>
              <a:rPr lang="en-US" dirty="0"/>
              <a:t>First Level</a:t>
            </a:r>
          </a:p>
          <a:p>
            <a:pPr lvl="2"/>
            <a:r>
              <a:rPr lang="en-US" dirty="0"/>
              <a:t>Second level</a:t>
            </a:r>
          </a:p>
          <a:p>
            <a:pPr lvl="3"/>
            <a:r>
              <a:rPr lang="en-US" dirty="0"/>
              <a:t>Third level</a:t>
            </a:r>
          </a:p>
        </p:txBody>
      </p:sp>
      <p:sp>
        <p:nvSpPr>
          <p:cNvPr id="5" name="Title Placeholder 1"/>
          <p:cNvSpPr>
            <a:spLocks noGrp="1"/>
          </p:cNvSpPr>
          <p:nvPr>
            <p:ph type="title"/>
          </p:nvPr>
        </p:nvSpPr>
        <p:spPr>
          <a:xfrm>
            <a:off x="457199" y="1288803"/>
            <a:ext cx="8229600" cy="793709"/>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08347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Bullet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199" y="2630192"/>
            <a:ext cx="8343041" cy="3495971"/>
          </a:xfrm>
        </p:spPr>
        <p:txBody>
          <a:bodyPr>
            <a:normAutofit/>
          </a:bodyPr>
          <a:lstStyle>
            <a:lvl1pPr marL="290513" indent="-290513">
              <a:buFont typeface="Arial"/>
              <a:buChar char="•"/>
              <a:defRPr sz="1800"/>
            </a:lvl1pPr>
            <a:lvl2pPr marL="285750" indent="-285750">
              <a:buFont typeface="Arial"/>
              <a:buChar char="•"/>
              <a:defRPr sz="1800"/>
            </a:lvl2pPr>
            <a:lvl3pPr marL="690563" indent="-230188">
              <a:buFont typeface="Arial"/>
              <a:buChar char="•"/>
              <a:defRPr sz="1800"/>
            </a:lvl3pPr>
            <a:lvl4pPr marL="1139825" indent="-230188">
              <a:buFont typeface="Arial"/>
              <a:buChar char="•"/>
              <a:defRPr sz="1800"/>
            </a:lvl4pPr>
            <a:lvl5pPr marL="911225" indent="-222250">
              <a:buFont typeface="Arial"/>
              <a:buChar char="•"/>
              <a:defRPr sz="1800"/>
            </a:lvl5pPr>
            <a:lvl6pPr>
              <a:defRPr sz="1800"/>
            </a:lvl6pPr>
            <a:lvl7pPr>
              <a:defRPr sz="1800"/>
            </a:lvl7pPr>
            <a:lvl8pPr>
              <a:defRPr sz="1800"/>
            </a:lvl8pPr>
            <a:lvl9pPr>
              <a:defRPr sz="1800"/>
            </a:lvl9pPr>
          </a:lstStyle>
          <a:p>
            <a:pPr lvl="1"/>
            <a:r>
              <a:rPr lang="en-US" dirty="0"/>
              <a:t>First Level</a:t>
            </a:r>
          </a:p>
          <a:p>
            <a:pPr lvl="2"/>
            <a:r>
              <a:rPr lang="en-US" dirty="0"/>
              <a:t>Second level</a:t>
            </a:r>
          </a:p>
          <a:p>
            <a:pPr lvl="3"/>
            <a:r>
              <a:rPr lang="en-US" dirty="0"/>
              <a:t>Third level</a:t>
            </a:r>
          </a:p>
        </p:txBody>
      </p:sp>
      <p:sp>
        <p:nvSpPr>
          <p:cNvPr id="5" name="Title Placeholder 1"/>
          <p:cNvSpPr>
            <a:spLocks noGrp="1"/>
          </p:cNvSpPr>
          <p:nvPr>
            <p:ph type="title"/>
          </p:nvPr>
        </p:nvSpPr>
        <p:spPr>
          <a:xfrm>
            <a:off x="457199" y="1288803"/>
            <a:ext cx="8229600" cy="793709"/>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3"/>
          <p:cNvSpPr>
            <a:spLocks noGrp="1"/>
          </p:cNvSpPr>
          <p:nvPr>
            <p:ph type="body" sz="quarter" idx="10"/>
          </p:nvPr>
        </p:nvSpPr>
        <p:spPr>
          <a:xfrm>
            <a:off x="457200" y="2082800"/>
            <a:ext cx="8229600" cy="466725"/>
          </a:xfrm>
        </p:spPr>
        <p:txBody>
          <a:bodyPr>
            <a:noAutofit/>
          </a:bodyPr>
          <a:lstStyle>
            <a:lvl1pPr>
              <a:buFontTx/>
              <a:buNone/>
              <a:defRPr sz="2100"/>
            </a:lvl1pPr>
            <a:lvl2pPr>
              <a:buFontTx/>
              <a:buNone/>
              <a:defRPr sz="2100"/>
            </a:lvl2pPr>
            <a:lvl3pPr marL="230188" indent="0">
              <a:buFontTx/>
              <a:buNone/>
              <a:defRPr sz="2100"/>
            </a:lvl3pPr>
            <a:lvl4pPr marL="458787" indent="0">
              <a:buFontTx/>
              <a:buNone/>
              <a:defRPr sz="2100"/>
            </a:lvl4pPr>
            <a:lvl5pPr marL="688975" indent="0">
              <a:buFontTx/>
              <a:buNone/>
              <a:defRPr sz="2100"/>
            </a:lvl5pPr>
          </a:lstStyle>
          <a:p>
            <a:pPr lvl="0"/>
            <a:r>
              <a:rPr lang="en-US" dirty="0"/>
              <a:t>Click to edit Master text styles</a:t>
            </a:r>
          </a:p>
        </p:txBody>
      </p:sp>
    </p:spTree>
    <p:extLst>
      <p:ext uri="{BB962C8B-B14F-4D97-AF65-F5344CB8AC3E}">
        <p14:creationId xmlns:p14="http://schemas.microsoft.com/office/powerpoint/2010/main" val="1081335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2060150"/>
            <a:ext cx="4038600" cy="4066013"/>
          </a:xfrm>
        </p:spPr>
        <p:txBody>
          <a:bodyPr>
            <a:normAutofit/>
          </a:bodyPr>
          <a:lstStyle>
            <a:lvl1pPr marL="342900" indent="-342900">
              <a:buFont typeface="Arial"/>
              <a:buChar char="•"/>
              <a:defRPr sz="1800"/>
            </a:lvl1pPr>
            <a:lvl2pPr marL="285750" indent="-285750">
              <a:buFont typeface="Arial"/>
              <a:buChar char="•"/>
              <a:defRPr sz="1800"/>
            </a:lvl2pPr>
            <a:lvl3pPr marL="458788" indent="-228600">
              <a:buFont typeface="Arial"/>
              <a:buChar char="•"/>
              <a:defRPr sz="1800"/>
            </a:lvl3pPr>
            <a:lvl4pPr marL="688975" indent="-230188">
              <a:buFont typeface="Arial"/>
              <a:buChar char="•"/>
              <a:defRPr sz="1800"/>
            </a:lvl4pPr>
            <a:lvl5pPr marL="911225" indent="-222250">
              <a:buFont typeface="Arial"/>
              <a:buChar char="•"/>
              <a:defRPr sz="1800"/>
            </a:lvl5pPr>
            <a:lvl6pPr>
              <a:defRPr sz="1800"/>
            </a:lvl6pPr>
            <a:lvl7pPr>
              <a:defRPr sz="1800"/>
            </a:lvl7pPr>
            <a:lvl8pPr>
              <a:defRPr sz="1800"/>
            </a:lvl8pPr>
            <a:lvl9pPr>
              <a:defRPr sz="1800"/>
            </a:lvl9pPr>
          </a:lstStyle>
          <a:p>
            <a:pPr lvl="1"/>
            <a:r>
              <a:rPr lang="en-US" dirty="0"/>
              <a:t>First level</a:t>
            </a:r>
          </a:p>
          <a:p>
            <a:pPr lvl="2"/>
            <a:r>
              <a:rPr lang="en-US" dirty="0"/>
              <a:t>Second level</a:t>
            </a:r>
          </a:p>
          <a:p>
            <a:pPr lvl="3"/>
            <a:r>
              <a:rPr lang="en-US" dirty="0"/>
              <a:t>Third level</a:t>
            </a:r>
          </a:p>
          <a:p>
            <a:pPr lvl="4"/>
            <a:r>
              <a:rPr lang="en-US" dirty="0"/>
              <a:t>Fifth level</a:t>
            </a:r>
          </a:p>
        </p:txBody>
      </p:sp>
      <p:sp>
        <p:nvSpPr>
          <p:cNvPr id="4" name="Content Placeholder 3"/>
          <p:cNvSpPr>
            <a:spLocks noGrp="1"/>
          </p:cNvSpPr>
          <p:nvPr>
            <p:ph sz="half" idx="2" hasCustomPrompt="1"/>
          </p:nvPr>
        </p:nvSpPr>
        <p:spPr>
          <a:xfrm>
            <a:off x="4708200" y="2060150"/>
            <a:ext cx="4038600" cy="4066013"/>
          </a:xfrm>
        </p:spPr>
        <p:txBody>
          <a:bodyPr>
            <a:normAutofit/>
          </a:bodyPr>
          <a:lstStyle>
            <a:lvl1pPr marL="342900" indent="-342900">
              <a:buFont typeface="Arial"/>
              <a:buChar char="•"/>
              <a:defRPr sz="1800"/>
            </a:lvl1pPr>
            <a:lvl2pPr marL="285750" indent="-285750">
              <a:buFont typeface="Arial"/>
              <a:buChar char="•"/>
              <a:defRPr sz="1800"/>
            </a:lvl2pPr>
            <a:lvl3pPr marL="458788" indent="-228600">
              <a:buFont typeface="Arial"/>
              <a:buChar char="•"/>
              <a:defRPr sz="1800"/>
            </a:lvl3pPr>
            <a:lvl4pPr marL="688975" indent="-230188">
              <a:buFont typeface="Arial"/>
              <a:buChar char="•"/>
              <a:defRPr sz="1800"/>
            </a:lvl4pPr>
            <a:lvl5pPr marL="911225" indent="-222250">
              <a:buFont typeface="Arial"/>
              <a:buChar char="•"/>
              <a:defRPr sz="1800"/>
            </a:lvl5pPr>
            <a:lvl6pPr>
              <a:defRPr sz="1800"/>
            </a:lvl6pPr>
            <a:lvl7pPr>
              <a:defRPr sz="1800"/>
            </a:lvl7pPr>
            <a:lvl8pPr>
              <a:defRPr sz="1800"/>
            </a:lvl8pPr>
            <a:lvl9pPr>
              <a:defRPr sz="1800"/>
            </a:lvl9pPr>
          </a:lstStyle>
          <a:p>
            <a:pPr lvl="1"/>
            <a:r>
              <a:rPr lang="en-US" dirty="0"/>
              <a:t>First level</a:t>
            </a:r>
          </a:p>
          <a:p>
            <a:pPr lvl="2"/>
            <a:r>
              <a:rPr lang="en-US" dirty="0"/>
              <a:t>Second level</a:t>
            </a:r>
          </a:p>
          <a:p>
            <a:pPr lvl="3"/>
            <a:r>
              <a:rPr lang="en-US" dirty="0"/>
              <a:t>Third level</a:t>
            </a:r>
          </a:p>
        </p:txBody>
      </p:sp>
      <p:sp>
        <p:nvSpPr>
          <p:cNvPr id="5" name="Text Placeholder 4"/>
          <p:cNvSpPr>
            <a:spLocks noGrp="1"/>
          </p:cNvSpPr>
          <p:nvPr>
            <p:ph type="body" sz="quarter" idx="10" hasCustomPrompt="1"/>
          </p:nvPr>
        </p:nvSpPr>
        <p:spPr>
          <a:xfrm>
            <a:off x="457200" y="1550988"/>
            <a:ext cx="4038600" cy="409575"/>
          </a:xfrm>
        </p:spPr>
        <p:txBody>
          <a:bodyPr/>
          <a:lstStyle/>
          <a:p>
            <a:pPr lvl="0"/>
            <a:r>
              <a:rPr lang="en-US" dirty="0"/>
              <a:t>Subhead</a:t>
            </a:r>
          </a:p>
        </p:txBody>
      </p:sp>
      <p:sp>
        <p:nvSpPr>
          <p:cNvPr id="7" name="Text Placeholder 6"/>
          <p:cNvSpPr>
            <a:spLocks noGrp="1"/>
          </p:cNvSpPr>
          <p:nvPr>
            <p:ph type="body" sz="quarter" idx="11" hasCustomPrompt="1"/>
          </p:nvPr>
        </p:nvSpPr>
        <p:spPr>
          <a:xfrm>
            <a:off x="4708200" y="1550988"/>
            <a:ext cx="4038600" cy="409575"/>
          </a:xfrm>
        </p:spPr>
        <p:txBody>
          <a:bodyPr/>
          <a:lstStyle/>
          <a:p>
            <a:pPr lvl="0"/>
            <a:r>
              <a:rPr lang="en-US" dirty="0"/>
              <a:t>Subhead</a:t>
            </a:r>
          </a:p>
        </p:txBody>
      </p:sp>
    </p:spTree>
    <p:extLst>
      <p:ext uri="{BB962C8B-B14F-4D97-AF65-F5344CB8AC3E}">
        <p14:creationId xmlns:p14="http://schemas.microsoft.com/office/powerpoint/2010/main" val="709968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85033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509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6959958" y="214086"/>
            <a:ext cx="1935484" cy="656771"/>
          </a:xfrm>
          <a:prstGeom prst="rect">
            <a:avLst/>
          </a:prstGeom>
        </p:spPr>
      </p:pic>
    </p:spTree>
    <p:extLst>
      <p:ext uri="{BB962C8B-B14F-4D97-AF65-F5344CB8AC3E}">
        <p14:creationId xmlns:p14="http://schemas.microsoft.com/office/powerpoint/2010/main" val="4065349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r="531"/>
          <a:stretch/>
        </p:blipFill>
        <p:spPr>
          <a:xfrm>
            <a:off x="0" y="-11339"/>
            <a:ext cx="9144000" cy="2413126"/>
          </a:xfrm>
          <a:prstGeom prst="rect">
            <a:avLst/>
          </a:prstGeom>
        </p:spPr>
      </p:pic>
      <p:sp>
        <p:nvSpPr>
          <p:cNvPr id="4" name="Rectangle 3"/>
          <p:cNvSpPr/>
          <p:nvPr userDrawn="1"/>
        </p:nvSpPr>
        <p:spPr>
          <a:xfrm>
            <a:off x="0" y="174625"/>
            <a:ext cx="9144000" cy="561670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Tree>
    <p:extLst>
      <p:ext uri="{BB962C8B-B14F-4D97-AF65-F5344CB8AC3E}">
        <p14:creationId xmlns:p14="http://schemas.microsoft.com/office/powerpoint/2010/main" val="2693191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2"/>
          <a:stretch>
            <a:fillRect/>
          </a:stretch>
        </p:blipFill>
        <p:spPr>
          <a:xfrm>
            <a:off x="6959958" y="214086"/>
            <a:ext cx="1935484" cy="656771"/>
          </a:xfrm>
          <a:prstGeom prst="rect">
            <a:avLst/>
          </a:prstGeom>
        </p:spPr>
      </p:pic>
      <p:pic>
        <p:nvPicPr>
          <p:cNvPr id="14" name="Picture 13"/>
          <p:cNvPicPr>
            <a:picLocks noChangeAspect="1"/>
          </p:cNvPicPr>
          <p:nvPr userDrawn="1"/>
        </p:nvPicPr>
        <p:blipFill rotWithShape="1">
          <a:blip r:embed="rId13"/>
          <a:srcRect r="531"/>
          <a:stretch/>
        </p:blipFill>
        <p:spPr>
          <a:xfrm>
            <a:off x="0" y="975956"/>
            <a:ext cx="9144000" cy="2413126"/>
          </a:xfrm>
          <a:prstGeom prst="rect">
            <a:avLst/>
          </a:prstGeom>
        </p:spPr>
      </p:pic>
      <p:sp>
        <p:nvSpPr>
          <p:cNvPr id="17" name="Rectangle 16"/>
          <p:cNvSpPr/>
          <p:nvPr userDrawn="1"/>
        </p:nvSpPr>
        <p:spPr>
          <a:xfrm>
            <a:off x="0" y="1115786"/>
            <a:ext cx="9144000" cy="5742213"/>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2" name="Title Placeholder 1"/>
          <p:cNvSpPr>
            <a:spLocks noGrp="1"/>
          </p:cNvSpPr>
          <p:nvPr>
            <p:ph type="title"/>
          </p:nvPr>
        </p:nvSpPr>
        <p:spPr>
          <a:xfrm>
            <a:off x="540287" y="1258797"/>
            <a:ext cx="8229600" cy="79370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40287" y="2190650"/>
            <a:ext cx="8229600" cy="5131052"/>
          </a:xfrm>
          <a:prstGeom prst="rect">
            <a:avLst/>
          </a:prstGeom>
        </p:spPr>
        <p:txBody>
          <a:bodyPr vert="horz" lIns="91440" tIns="45720" rIns="91440" bIns="45720" rtlCol="0">
            <a:normAutofit/>
          </a:bodyPr>
          <a:lstStyle/>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8801647"/>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52" r:id="rId3"/>
    <p:sldLayoutId id="2147483658" r:id="rId4"/>
    <p:sldLayoutId id="2147483657" r:id="rId5"/>
    <p:sldLayoutId id="2147483654" r:id="rId6"/>
    <p:sldLayoutId id="2147483655" r:id="rId7"/>
    <p:sldLayoutId id="2147483659" r:id="rId8"/>
    <p:sldLayoutId id="2147483660" r:id="rId9"/>
    <p:sldLayoutId id="2147483661" r:id="rId10"/>
  </p:sldLayoutIdLst>
  <p:txStyles>
    <p:titleStyle>
      <a:lvl1pPr algn="l" defTabSz="457200" rtl="0" eaLnBrk="1" latinLnBrk="0" hangingPunct="1">
        <a:spcBef>
          <a:spcPct val="0"/>
        </a:spcBef>
        <a:buNone/>
        <a:defRPr sz="2400" b="1" i="0" kern="1200">
          <a:solidFill>
            <a:schemeClr val="tx1"/>
          </a:solidFill>
          <a:latin typeface="Verdana"/>
          <a:ea typeface="+mj-ea"/>
          <a:cs typeface="Arial"/>
        </a:defRPr>
      </a:lvl1pPr>
    </p:titleStyle>
    <p:bodyStyle>
      <a:lvl1pPr marL="0" indent="0" algn="l" defTabSz="457200" rtl="0" eaLnBrk="1" latinLnBrk="0" hangingPunct="1">
        <a:spcBef>
          <a:spcPct val="20000"/>
        </a:spcBef>
        <a:spcAft>
          <a:spcPts val="600"/>
        </a:spcAft>
        <a:buClr>
          <a:schemeClr val="accent4"/>
        </a:buClr>
        <a:buFontTx/>
        <a:buNone/>
        <a:defRPr sz="2100" b="0" i="0" kern="1200">
          <a:solidFill>
            <a:schemeClr val="tx1"/>
          </a:solidFill>
          <a:latin typeface="Arial"/>
          <a:ea typeface="+mn-ea"/>
          <a:cs typeface="Arial"/>
        </a:defRPr>
      </a:lvl1pPr>
      <a:lvl2pPr marL="0" indent="0" algn="l" defTabSz="457200" rtl="0" eaLnBrk="1" latinLnBrk="0" hangingPunct="1">
        <a:spcBef>
          <a:spcPct val="20000"/>
        </a:spcBef>
        <a:buClr>
          <a:schemeClr val="accent4"/>
        </a:buClr>
        <a:buFont typeface="Arial"/>
        <a:buNone/>
        <a:defRPr sz="1800" b="0" i="0" kern="1200">
          <a:solidFill>
            <a:schemeClr val="tx1"/>
          </a:solidFill>
          <a:latin typeface="Arial"/>
          <a:ea typeface="+mn-ea"/>
          <a:cs typeface="Arial"/>
        </a:defRPr>
      </a:lvl2pPr>
      <a:lvl3pPr marL="458788" indent="-228600" algn="l" defTabSz="457200" rtl="0" eaLnBrk="1" latinLnBrk="0" hangingPunct="1">
        <a:spcBef>
          <a:spcPct val="20000"/>
        </a:spcBef>
        <a:buClr>
          <a:schemeClr val="accent4"/>
        </a:buClr>
        <a:buFont typeface="Arial"/>
        <a:buChar char="•"/>
        <a:defRPr sz="1800" b="0" i="0" kern="1200">
          <a:solidFill>
            <a:schemeClr val="tx1"/>
          </a:solidFill>
          <a:latin typeface="Arial"/>
          <a:ea typeface="+mn-ea"/>
          <a:cs typeface="Arial"/>
        </a:defRPr>
      </a:lvl3pPr>
      <a:lvl4pPr marL="908050" indent="-230188" algn="l" defTabSz="457200" rtl="0" eaLnBrk="1" latinLnBrk="0" hangingPunct="1">
        <a:spcBef>
          <a:spcPct val="20000"/>
        </a:spcBef>
        <a:buClr>
          <a:schemeClr val="accent4"/>
        </a:buClr>
        <a:buFont typeface="Arial"/>
        <a:buChar char="•"/>
        <a:defRPr sz="1800" b="0" i="0" kern="1200">
          <a:solidFill>
            <a:schemeClr val="tx1"/>
          </a:solidFill>
          <a:latin typeface="Arial"/>
          <a:ea typeface="+mn-ea"/>
          <a:cs typeface="Arial"/>
        </a:defRPr>
      </a:lvl4pPr>
      <a:lvl5pPr marL="1490663" indent="-290513" algn="l" defTabSz="457200" rtl="0" eaLnBrk="1" latinLnBrk="0" hangingPunct="1">
        <a:spcBef>
          <a:spcPct val="20000"/>
        </a:spcBef>
        <a:buClr>
          <a:schemeClr val="accent4"/>
        </a:buClr>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6.emf"/></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505151"/>
            <a:ext cx="8763000" cy="1139826"/>
          </a:xfrm>
        </p:spPr>
        <p:txBody>
          <a:bodyPr>
            <a:noAutofit/>
          </a:bodyPr>
          <a:lstStyle/>
          <a:p>
            <a:pPr algn="ctr"/>
            <a:r>
              <a:rPr lang="en-US" sz="2800" dirty="0"/>
              <a:t>How to Assess Dynamic Hyperinflation during CPET</a:t>
            </a:r>
            <a:endParaRPr lang="en-US" sz="2800" b="1" dirty="0"/>
          </a:p>
        </p:txBody>
      </p:sp>
      <p:sp>
        <p:nvSpPr>
          <p:cNvPr id="3" name="Subtitle 2"/>
          <p:cNvSpPr>
            <a:spLocks noGrp="1"/>
          </p:cNvSpPr>
          <p:nvPr>
            <p:ph type="subTitle" idx="1"/>
          </p:nvPr>
        </p:nvSpPr>
        <p:spPr>
          <a:xfrm>
            <a:off x="914400" y="4005942"/>
            <a:ext cx="7369586" cy="2081223"/>
          </a:xfrm>
        </p:spPr>
        <p:txBody>
          <a:bodyPr>
            <a:normAutofit/>
          </a:bodyPr>
          <a:lstStyle/>
          <a:p>
            <a:pPr>
              <a:lnSpc>
                <a:spcPct val="114000"/>
              </a:lnSpc>
              <a:spcBef>
                <a:spcPts val="0"/>
              </a:spcBef>
              <a:spcAft>
                <a:spcPts val="0"/>
              </a:spcAft>
            </a:pPr>
            <a:r>
              <a:rPr lang="en-US" sz="2400" dirty="0">
                <a:solidFill>
                  <a:schemeClr val="tx1">
                    <a:lumMod val="50000"/>
                  </a:schemeClr>
                </a:solidFill>
                <a:latin typeface="+mj-lt"/>
              </a:rPr>
              <a:t>COL Aaron B. Holley, MD, FACP, FCCP</a:t>
            </a:r>
          </a:p>
          <a:p>
            <a:pPr>
              <a:lnSpc>
                <a:spcPct val="114000"/>
              </a:lnSpc>
              <a:spcBef>
                <a:spcPts val="0"/>
              </a:spcBef>
              <a:spcAft>
                <a:spcPts val="0"/>
              </a:spcAft>
            </a:pPr>
            <a:r>
              <a:rPr lang="en-US" sz="2400" dirty="0">
                <a:solidFill>
                  <a:schemeClr val="tx1">
                    <a:lumMod val="50000"/>
                  </a:schemeClr>
                </a:solidFill>
                <a:latin typeface="+mj-lt"/>
              </a:rPr>
              <a:t>Program Director PCCM Fellowship</a:t>
            </a:r>
          </a:p>
          <a:p>
            <a:pPr>
              <a:lnSpc>
                <a:spcPct val="114000"/>
              </a:lnSpc>
              <a:spcBef>
                <a:spcPts val="0"/>
              </a:spcBef>
              <a:spcAft>
                <a:spcPts val="0"/>
              </a:spcAft>
            </a:pPr>
            <a:r>
              <a:rPr lang="en-US" sz="2400" dirty="0">
                <a:solidFill>
                  <a:schemeClr val="tx1">
                    <a:lumMod val="50000"/>
                  </a:schemeClr>
                </a:solidFill>
                <a:latin typeface="+mj-lt"/>
              </a:rPr>
              <a:t>Associate Professor of Medicine</a:t>
            </a:r>
          </a:p>
          <a:p>
            <a:pPr>
              <a:lnSpc>
                <a:spcPct val="114000"/>
              </a:lnSpc>
              <a:spcBef>
                <a:spcPts val="0"/>
              </a:spcBef>
              <a:spcAft>
                <a:spcPts val="0"/>
              </a:spcAft>
            </a:pPr>
            <a:r>
              <a:rPr lang="en-US" sz="2400" dirty="0">
                <a:solidFill>
                  <a:schemeClr val="bg2">
                    <a:lumMod val="10000"/>
                  </a:schemeClr>
                </a:solidFill>
                <a:latin typeface="+mj-lt"/>
                <a:ea typeface="Tahoma" pitchFamily="-109" charset="0"/>
                <a:cs typeface="Tahoma" pitchFamily="-109" charset="0"/>
              </a:rPr>
              <a:t>Walter Reed National Military Medical Center</a:t>
            </a:r>
          </a:p>
        </p:txBody>
      </p:sp>
      <p:pic>
        <p:nvPicPr>
          <p:cNvPr id="5" name="Picture 3" descr="RegCrest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1226" y="1201003"/>
            <a:ext cx="1020443" cy="105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BCFEA9E-0D60-4737-B6E1-29F765257374}"/>
              </a:ext>
            </a:extLst>
          </p:cNvPr>
          <p:cNvPicPr>
            <a:picLocks noChangeAspect="1"/>
          </p:cNvPicPr>
          <p:nvPr/>
        </p:nvPicPr>
        <p:blipFill>
          <a:blip r:embed="rId3"/>
          <a:stretch>
            <a:fillRect/>
          </a:stretch>
        </p:blipFill>
        <p:spPr>
          <a:xfrm>
            <a:off x="312331" y="1201003"/>
            <a:ext cx="866496" cy="1157849"/>
          </a:xfrm>
          <a:prstGeom prst="rect">
            <a:avLst/>
          </a:prstGeom>
        </p:spPr>
      </p:pic>
    </p:spTree>
    <p:extLst>
      <p:ext uri="{BB962C8B-B14F-4D97-AF65-F5344CB8AC3E}">
        <p14:creationId xmlns:p14="http://schemas.microsoft.com/office/powerpoint/2010/main" val="2168016770"/>
      </p:ext>
    </p:extLst>
  </p:cSld>
  <p:clrMapOvr>
    <a:masterClrMapping/>
  </p:clrMapOvr>
  <mc:AlternateContent xmlns:mc="http://schemas.openxmlformats.org/markup-compatibility/2006" xmlns:p14="http://schemas.microsoft.com/office/powerpoint/2010/main">
    <mc:Choice Requires="p14">
      <p:transition spd="slow" p14:dur="2000" advTm="14588"/>
    </mc:Choice>
    <mc:Fallback xmlns="">
      <p:transition spd="slow" advTm="1458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C833EE-D37E-419A-BC97-A2B4110B3F38}"/>
              </a:ext>
            </a:extLst>
          </p:cNvPr>
          <p:cNvPicPr>
            <a:picLocks noChangeAspect="1"/>
          </p:cNvPicPr>
          <p:nvPr/>
        </p:nvPicPr>
        <p:blipFill>
          <a:blip r:embed="rId2"/>
          <a:stretch>
            <a:fillRect/>
          </a:stretch>
        </p:blipFill>
        <p:spPr>
          <a:xfrm>
            <a:off x="4201266" y="2168236"/>
            <a:ext cx="3339193" cy="4452257"/>
          </a:xfrm>
          <a:prstGeom prst="rect">
            <a:avLst/>
          </a:prstGeom>
        </p:spPr>
      </p:pic>
      <p:pic>
        <p:nvPicPr>
          <p:cNvPr id="3" name="Picture 2">
            <a:extLst>
              <a:ext uri="{FF2B5EF4-FFF2-40B4-BE49-F238E27FC236}">
                <a16:creationId xmlns:a16="http://schemas.microsoft.com/office/drawing/2014/main" id="{E618BA05-966E-44BB-B820-8041055FF91F}"/>
              </a:ext>
            </a:extLst>
          </p:cNvPr>
          <p:cNvPicPr>
            <a:picLocks noChangeAspect="1"/>
          </p:cNvPicPr>
          <p:nvPr/>
        </p:nvPicPr>
        <p:blipFill rotWithShape="1">
          <a:blip r:embed="rId3"/>
          <a:srcRect l="31217" b="58273"/>
          <a:stretch/>
        </p:blipFill>
        <p:spPr>
          <a:xfrm>
            <a:off x="706582" y="1032148"/>
            <a:ext cx="2933575" cy="1532613"/>
          </a:xfrm>
          <a:prstGeom prst="rect">
            <a:avLst/>
          </a:prstGeom>
          <a:ln>
            <a:solidFill>
              <a:schemeClr val="bg2">
                <a:lumMod val="10000"/>
              </a:schemeClr>
            </a:solidFill>
          </a:ln>
        </p:spPr>
      </p:pic>
      <p:sp>
        <p:nvSpPr>
          <p:cNvPr id="7" name="Oval 6">
            <a:extLst>
              <a:ext uri="{FF2B5EF4-FFF2-40B4-BE49-F238E27FC236}">
                <a16:creationId xmlns:a16="http://schemas.microsoft.com/office/drawing/2014/main" id="{DDD02F11-5527-417C-8C4B-470ED17613F7}"/>
              </a:ext>
            </a:extLst>
          </p:cNvPr>
          <p:cNvSpPr/>
          <p:nvPr/>
        </p:nvSpPr>
        <p:spPr>
          <a:xfrm>
            <a:off x="4312582" y="3190010"/>
            <a:ext cx="227890" cy="238990"/>
          </a:xfrm>
          <a:prstGeom prst="ellipse">
            <a:avLst/>
          </a:prstGeom>
          <a:solidFill>
            <a:schemeClr val="bg1"/>
          </a:solidFill>
          <a:ln w="25400">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6FE89CC-21AC-4B72-9FEB-8C738BA730E1}"/>
              </a:ext>
            </a:extLst>
          </p:cNvPr>
          <p:cNvSpPr/>
          <p:nvPr/>
        </p:nvSpPr>
        <p:spPr>
          <a:xfrm>
            <a:off x="3992363" y="2873091"/>
            <a:ext cx="310058" cy="316920"/>
          </a:xfrm>
          <a:prstGeom prst="ellipse">
            <a:avLst/>
          </a:prstGeom>
          <a:solidFill>
            <a:schemeClr val="bg1"/>
          </a:solidFill>
          <a:ln w="25400">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E8DA2FE-A694-43DD-9EC3-620E5909F21A}"/>
              </a:ext>
            </a:extLst>
          </p:cNvPr>
          <p:cNvSpPr/>
          <p:nvPr/>
        </p:nvSpPr>
        <p:spPr>
          <a:xfrm>
            <a:off x="3640157" y="2564761"/>
            <a:ext cx="363932" cy="396648"/>
          </a:xfrm>
          <a:prstGeom prst="ellipse">
            <a:avLst/>
          </a:prstGeom>
          <a:solidFill>
            <a:schemeClr val="bg1"/>
          </a:solidFill>
          <a:ln w="25400">
            <a:solidFill>
              <a:schemeClr val="tx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151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9DCC2A4-FC4F-43A5-9E77-6625DDFFFF72}"/>
              </a:ext>
            </a:extLst>
          </p:cNvPr>
          <p:cNvSpPr>
            <a:spLocks noGrp="1"/>
          </p:cNvSpPr>
          <p:nvPr>
            <p:ph sz="half" idx="1"/>
          </p:nvPr>
        </p:nvSpPr>
        <p:spPr>
          <a:xfrm>
            <a:off x="457199" y="1872385"/>
            <a:ext cx="8343041" cy="4043651"/>
          </a:xfrm>
        </p:spPr>
        <p:txBody>
          <a:bodyPr/>
          <a:lstStyle/>
          <a:p>
            <a:r>
              <a:rPr lang="en-US" sz="2400" dirty="0"/>
              <a:t>Asthma/COPD</a:t>
            </a:r>
          </a:p>
          <a:p>
            <a:pPr lvl="2"/>
            <a:r>
              <a:rPr lang="en-US" dirty="0"/>
              <a:t>Chest tightness = bronchoconstriction</a:t>
            </a:r>
          </a:p>
          <a:p>
            <a:pPr lvl="2"/>
            <a:r>
              <a:rPr lang="en-US" dirty="0"/>
              <a:t>Respiratory effort = neuromechanical coupling (IRV/IC)</a:t>
            </a:r>
          </a:p>
          <a:p>
            <a:pPr lvl="2"/>
            <a:r>
              <a:rPr lang="en-US" dirty="0"/>
              <a:t>Can’t get a full breath in = (IRV/IC)</a:t>
            </a:r>
          </a:p>
          <a:p>
            <a:pPr lvl="1"/>
            <a:r>
              <a:rPr lang="en-US" dirty="0"/>
              <a:t>Common complaints</a:t>
            </a:r>
          </a:p>
          <a:p>
            <a:pPr lvl="2"/>
            <a:r>
              <a:rPr lang="en-US" dirty="0"/>
              <a:t>Activity limitation (most common in uncontrolled asthma)</a:t>
            </a:r>
          </a:p>
          <a:p>
            <a:pPr lvl="2"/>
            <a:r>
              <a:rPr lang="en-US" dirty="0"/>
              <a:t>Exercise limitation</a:t>
            </a:r>
          </a:p>
          <a:p>
            <a:pPr lvl="2"/>
            <a:r>
              <a:rPr lang="en-US" dirty="0"/>
              <a:t>Dyspnea</a:t>
            </a:r>
          </a:p>
        </p:txBody>
      </p:sp>
      <p:sp>
        <p:nvSpPr>
          <p:cNvPr id="5" name="Title 4">
            <a:extLst>
              <a:ext uri="{FF2B5EF4-FFF2-40B4-BE49-F238E27FC236}">
                <a16:creationId xmlns:a16="http://schemas.microsoft.com/office/drawing/2014/main" id="{03F037F3-92AB-4A78-9C0E-0B9EB0C382C5}"/>
              </a:ext>
            </a:extLst>
          </p:cNvPr>
          <p:cNvSpPr>
            <a:spLocks noGrp="1"/>
          </p:cNvSpPr>
          <p:nvPr>
            <p:ph type="title"/>
          </p:nvPr>
        </p:nvSpPr>
        <p:spPr>
          <a:xfrm>
            <a:off x="914400" y="79763"/>
            <a:ext cx="8229600" cy="793709"/>
          </a:xfrm>
        </p:spPr>
        <p:txBody>
          <a:bodyPr/>
          <a:lstStyle/>
          <a:p>
            <a:r>
              <a:rPr lang="en-US" dirty="0"/>
              <a:t>Dyspnea in Asthma and COPD</a:t>
            </a:r>
          </a:p>
        </p:txBody>
      </p:sp>
      <p:sp>
        <p:nvSpPr>
          <p:cNvPr id="4" name="TextBox 3">
            <a:extLst>
              <a:ext uri="{FF2B5EF4-FFF2-40B4-BE49-F238E27FC236}">
                <a16:creationId xmlns:a16="http://schemas.microsoft.com/office/drawing/2014/main" id="{2C395D5C-DF83-4A4E-AAE7-DD3919B958BA}"/>
              </a:ext>
            </a:extLst>
          </p:cNvPr>
          <p:cNvSpPr txBox="1"/>
          <p:nvPr/>
        </p:nvSpPr>
        <p:spPr>
          <a:xfrm>
            <a:off x="2072814" y="5770563"/>
            <a:ext cx="4795736" cy="523220"/>
          </a:xfrm>
          <a:prstGeom prst="rect">
            <a:avLst/>
          </a:prstGeom>
          <a:noFill/>
        </p:spPr>
        <p:txBody>
          <a:bodyPr wrap="none" rtlCol="0">
            <a:spAutoFit/>
          </a:bodyPr>
          <a:lstStyle/>
          <a:p>
            <a:r>
              <a:rPr lang="it-IT" sz="1400" dirty="0"/>
              <a:t>Vermeulen et al. Respiratory Medicine 2016; 117: 122-130</a:t>
            </a:r>
          </a:p>
          <a:p>
            <a:pPr algn="ctr"/>
            <a:r>
              <a:rPr lang="en-US" sz="1400" dirty="0" err="1"/>
              <a:t>Casaburi</a:t>
            </a:r>
            <a:r>
              <a:rPr lang="en-US" sz="1400" dirty="0"/>
              <a:t>, </a:t>
            </a:r>
            <a:r>
              <a:rPr lang="en-US" sz="1400" dirty="0" err="1"/>
              <a:t>Rennard</a:t>
            </a:r>
            <a:r>
              <a:rPr lang="en-US" sz="1400" dirty="0"/>
              <a:t>. AJRCCM 2015; 191:874-876</a:t>
            </a:r>
          </a:p>
        </p:txBody>
      </p:sp>
    </p:spTree>
    <p:extLst>
      <p:ext uri="{BB962C8B-B14F-4D97-AF65-F5344CB8AC3E}">
        <p14:creationId xmlns:p14="http://schemas.microsoft.com/office/powerpoint/2010/main" val="985678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D5C94B-24FC-4C91-B9CA-80F559834D67}"/>
              </a:ext>
            </a:extLst>
          </p:cNvPr>
          <p:cNvSpPr>
            <a:spLocks noGrp="1"/>
          </p:cNvSpPr>
          <p:nvPr>
            <p:ph sz="half" idx="1"/>
          </p:nvPr>
        </p:nvSpPr>
        <p:spPr>
          <a:xfrm>
            <a:off x="696190" y="1380900"/>
            <a:ext cx="8343041" cy="4043651"/>
          </a:xfrm>
        </p:spPr>
        <p:txBody>
          <a:bodyPr/>
          <a:lstStyle/>
          <a:p>
            <a:r>
              <a:rPr lang="en-US" dirty="0"/>
              <a:t>FEV</a:t>
            </a:r>
            <a:r>
              <a:rPr lang="en-US" sz="1200" dirty="0"/>
              <a:t>1</a:t>
            </a:r>
            <a:r>
              <a:rPr lang="en-US" dirty="0"/>
              <a:t> and PEF weakly correlated with activity limitation</a:t>
            </a:r>
          </a:p>
          <a:p>
            <a:r>
              <a:rPr lang="en-US" dirty="0"/>
              <a:t>↑ aerobic capacity without ∆ spirometry</a:t>
            </a:r>
          </a:p>
          <a:p>
            <a:r>
              <a:rPr lang="en-US" dirty="0"/>
              <a:t>Resting spirometry is not a good predictor of DH during exercise</a:t>
            </a:r>
          </a:p>
        </p:txBody>
      </p:sp>
      <p:sp>
        <p:nvSpPr>
          <p:cNvPr id="3" name="Title 2">
            <a:extLst>
              <a:ext uri="{FF2B5EF4-FFF2-40B4-BE49-F238E27FC236}">
                <a16:creationId xmlns:a16="http://schemas.microsoft.com/office/drawing/2014/main" id="{4F81559E-D9FF-402E-936F-7108B306B22B}"/>
              </a:ext>
            </a:extLst>
          </p:cNvPr>
          <p:cNvSpPr>
            <a:spLocks noGrp="1"/>
          </p:cNvSpPr>
          <p:nvPr>
            <p:ph type="title"/>
          </p:nvPr>
        </p:nvSpPr>
        <p:spPr>
          <a:xfrm>
            <a:off x="2702559" y="0"/>
            <a:ext cx="8229600" cy="793709"/>
          </a:xfrm>
        </p:spPr>
        <p:txBody>
          <a:bodyPr/>
          <a:lstStyle/>
          <a:p>
            <a:r>
              <a:rPr lang="en-US" dirty="0"/>
              <a:t>DH and Asthma</a:t>
            </a:r>
          </a:p>
        </p:txBody>
      </p:sp>
      <p:sp>
        <p:nvSpPr>
          <p:cNvPr id="4" name="TextBox 3">
            <a:extLst>
              <a:ext uri="{FF2B5EF4-FFF2-40B4-BE49-F238E27FC236}">
                <a16:creationId xmlns:a16="http://schemas.microsoft.com/office/drawing/2014/main" id="{2A1C5656-431D-4F42-BD94-C7FC925D656F}"/>
              </a:ext>
            </a:extLst>
          </p:cNvPr>
          <p:cNvSpPr txBox="1"/>
          <p:nvPr/>
        </p:nvSpPr>
        <p:spPr>
          <a:xfrm>
            <a:off x="1828962" y="6273353"/>
            <a:ext cx="4795736" cy="523220"/>
          </a:xfrm>
          <a:prstGeom prst="rect">
            <a:avLst/>
          </a:prstGeom>
          <a:noFill/>
        </p:spPr>
        <p:txBody>
          <a:bodyPr wrap="none" rtlCol="0">
            <a:spAutoFit/>
          </a:bodyPr>
          <a:lstStyle/>
          <a:p>
            <a:r>
              <a:rPr lang="it-IT" sz="1400" dirty="0"/>
              <a:t>Vermeulen et al. Respiratory Medicine 2016; 117: 122-130</a:t>
            </a:r>
          </a:p>
          <a:p>
            <a:pPr algn="ctr"/>
            <a:r>
              <a:rPr lang="it-IT" sz="1400" dirty="0"/>
              <a:t>Lougheed et al. </a:t>
            </a:r>
            <a:r>
              <a:rPr lang="en-US" sz="1400" dirty="0"/>
              <a:t>CHEST 2006; 130:1072–1081</a:t>
            </a:r>
          </a:p>
        </p:txBody>
      </p:sp>
      <p:pic>
        <p:nvPicPr>
          <p:cNvPr id="5" name="Picture 4">
            <a:extLst>
              <a:ext uri="{FF2B5EF4-FFF2-40B4-BE49-F238E27FC236}">
                <a16:creationId xmlns:a16="http://schemas.microsoft.com/office/drawing/2014/main" id="{D1B3CFF2-1494-402B-974D-C0D8CBC5D934}"/>
              </a:ext>
            </a:extLst>
          </p:cNvPr>
          <p:cNvPicPr>
            <a:picLocks noChangeAspect="1"/>
          </p:cNvPicPr>
          <p:nvPr/>
        </p:nvPicPr>
        <p:blipFill>
          <a:blip r:embed="rId3"/>
          <a:stretch>
            <a:fillRect/>
          </a:stretch>
        </p:blipFill>
        <p:spPr>
          <a:xfrm>
            <a:off x="2453123" y="3021668"/>
            <a:ext cx="3547414" cy="2990074"/>
          </a:xfrm>
          <a:prstGeom prst="rect">
            <a:avLst/>
          </a:prstGeom>
          <a:ln>
            <a:solidFill>
              <a:schemeClr val="bg2">
                <a:lumMod val="10000"/>
              </a:schemeClr>
            </a:solidFill>
          </a:ln>
        </p:spPr>
      </p:pic>
    </p:spTree>
    <p:extLst>
      <p:ext uri="{BB962C8B-B14F-4D97-AF65-F5344CB8AC3E}">
        <p14:creationId xmlns:p14="http://schemas.microsoft.com/office/powerpoint/2010/main" val="2928820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23CA1D-6DCB-4391-8F1F-143617398615}"/>
              </a:ext>
            </a:extLst>
          </p:cNvPr>
          <p:cNvSpPr txBox="1"/>
          <p:nvPr/>
        </p:nvSpPr>
        <p:spPr>
          <a:xfrm>
            <a:off x="2735215" y="6440455"/>
            <a:ext cx="3861891" cy="584775"/>
          </a:xfrm>
          <a:prstGeom prst="rect">
            <a:avLst/>
          </a:prstGeom>
          <a:noFill/>
        </p:spPr>
        <p:txBody>
          <a:bodyPr wrap="none" rtlCol="0">
            <a:spAutoFit/>
          </a:bodyPr>
          <a:lstStyle/>
          <a:p>
            <a:r>
              <a:rPr lang="it-IT" sz="1400" dirty="0"/>
              <a:t>Lougheed et al. </a:t>
            </a:r>
            <a:r>
              <a:rPr lang="en-US" sz="1400" dirty="0"/>
              <a:t>CHEST 2006; 130:1072–1081</a:t>
            </a:r>
          </a:p>
          <a:p>
            <a:endParaRPr lang="en-US" dirty="0"/>
          </a:p>
        </p:txBody>
      </p:sp>
      <p:pic>
        <p:nvPicPr>
          <p:cNvPr id="4" name="Picture 3">
            <a:extLst>
              <a:ext uri="{FF2B5EF4-FFF2-40B4-BE49-F238E27FC236}">
                <a16:creationId xmlns:a16="http://schemas.microsoft.com/office/drawing/2014/main" id="{5581DD48-D028-47CD-B561-A8F1213C22F2}"/>
              </a:ext>
            </a:extLst>
          </p:cNvPr>
          <p:cNvPicPr>
            <a:picLocks noChangeAspect="1"/>
          </p:cNvPicPr>
          <p:nvPr/>
        </p:nvPicPr>
        <p:blipFill>
          <a:blip r:embed="rId3"/>
          <a:stretch>
            <a:fillRect/>
          </a:stretch>
        </p:blipFill>
        <p:spPr>
          <a:xfrm>
            <a:off x="598799" y="1249680"/>
            <a:ext cx="7946401" cy="2822650"/>
          </a:xfrm>
          <a:prstGeom prst="rect">
            <a:avLst/>
          </a:prstGeom>
          <a:ln>
            <a:solidFill>
              <a:schemeClr val="bg2">
                <a:lumMod val="10000"/>
              </a:schemeClr>
            </a:solidFill>
          </a:ln>
        </p:spPr>
      </p:pic>
      <p:pic>
        <p:nvPicPr>
          <p:cNvPr id="5" name="Picture 4">
            <a:extLst>
              <a:ext uri="{FF2B5EF4-FFF2-40B4-BE49-F238E27FC236}">
                <a16:creationId xmlns:a16="http://schemas.microsoft.com/office/drawing/2014/main" id="{B679C56F-A997-4CFD-A6CE-4442DCDB8AFF}"/>
              </a:ext>
            </a:extLst>
          </p:cNvPr>
          <p:cNvPicPr>
            <a:picLocks noChangeAspect="1"/>
          </p:cNvPicPr>
          <p:nvPr/>
        </p:nvPicPr>
        <p:blipFill>
          <a:blip r:embed="rId4"/>
          <a:stretch>
            <a:fillRect/>
          </a:stretch>
        </p:blipFill>
        <p:spPr>
          <a:xfrm>
            <a:off x="2735215" y="4246880"/>
            <a:ext cx="3673567" cy="2092983"/>
          </a:xfrm>
          <a:prstGeom prst="rect">
            <a:avLst/>
          </a:prstGeom>
          <a:ln>
            <a:solidFill>
              <a:schemeClr val="bg2">
                <a:lumMod val="10000"/>
              </a:schemeClr>
            </a:solidFill>
          </a:ln>
        </p:spPr>
      </p:pic>
      <p:sp>
        <p:nvSpPr>
          <p:cNvPr id="7" name="Rectangle 6">
            <a:extLst>
              <a:ext uri="{FF2B5EF4-FFF2-40B4-BE49-F238E27FC236}">
                <a16:creationId xmlns:a16="http://schemas.microsoft.com/office/drawing/2014/main" id="{472A077E-8A83-4D69-8723-12AB7584F2A1}"/>
              </a:ext>
            </a:extLst>
          </p:cNvPr>
          <p:cNvSpPr/>
          <p:nvPr/>
        </p:nvSpPr>
        <p:spPr>
          <a:xfrm>
            <a:off x="782320" y="2966720"/>
            <a:ext cx="7609840" cy="304800"/>
          </a:xfrm>
          <a:prstGeom prst="rect">
            <a:avLst/>
          </a:prstGeom>
          <a:no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E9C8889-7142-4682-B949-A7C378C67570}"/>
              </a:ext>
            </a:extLst>
          </p:cNvPr>
          <p:cNvSpPr/>
          <p:nvPr/>
        </p:nvSpPr>
        <p:spPr>
          <a:xfrm>
            <a:off x="2875280" y="4317999"/>
            <a:ext cx="3454400" cy="230935"/>
          </a:xfrm>
          <a:prstGeom prst="rect">
            <a:avLst/>
          </a:prstGeom>
          <a:no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3B049CD6-6097-40B8-8A04-C756D1CA5C78}"/>
              </a:ext>
            </a:extLst>
          </p:cNvPr>
          <p:cNvSpPr txBox="1">
            <a:spLocks/>
          </p:cNvSpPr>
          <p:nvPr/>
        </p:nvSpPr>
        <p:spPr>
          <a:xfrm>
            <a:off x="2214880" y="281421"/>
            <a:ext cx="8229600" cy="793709"/>
          </a:xfrm>
          <a:prstGeom prst="rect">
            <a:avLst/>
          </a:prstGeom>
        </p:spPr>
        <p:txBody>
          <a:bodyPr/>
          <a:lstStyle>
            <a:lvl1pPr algn="l" defTabSz="457200" rtl="0" eaLnBrk="1" latinLnBrk="0" hangingPunct="1">
              <a:spcBef>
                <a:spcPct val="0"/>
              </a:spcBef>
              <a:buNone/>
              <a:defRPr sz="2400" b="1" i="0" kern="1200">
                <a:solidFill>
                  <a:schemeClr val="tx1"/>
                </a:solidFill>
                <a:latin typeface="Verdana"/>
                <a:ea typeface="+mj-ea"/>
                <a:cs typeface="Arial"/>
              </a:defRPr>
            </a:lvl1pPr>
          </a:lstStyle>
          <a:p>
            <a:r>
              <a:rPr lang="en-US"/>
              <a:t>DH and Asthma</a:t>
            </a:r>
            <a:endParaRPr lang="en-US" dirty="0"/>
          </a:p>
        </p:txBody>
      </p:sp>
    </p:spTree>
    <p:extLst>
      <p:ext uri="{BB962C8B-B14F-4D97-AF65-F5344CB8AC3E}">
        <p14:creationId xmlns:p14="http://schemas.microsoft.com/office/powerpoint/2010/main" val="344007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B143E1-DD86-4238-8695-5FE4860D03A1}"/>
              </a:ext>
            </a:extLst>
          </p:cNvPr>
          <p:cNvSpPr txBox="1"/>
          <p:nvPr/>
        </p:nvSpPr>
        <p:spPr>
          <a:xfrm>
            <a:off x="2072814" y="5903893"/>
            <a:ext cx="4795736" cy="954107"/>
          </a:xfrm>
          <a:prstGeom prst="rect">
            <a:avLst/>
          </a:prstGeom>
          <a:noFill/>
        </p:spPr>
        <p:txBody>
          <a:bodyPr wrap="none" rtlCol="0">
            <a:spAutoFit/>
          </a:bodyPr>
          <a:lstStyle/>
          <a:p>
            <a:r>
              <a:rPr lang="it-IT" sz="1400" dirty="0"/>
              <a:t>Vermeulen et al. Respiratory Medicine 2016; 117: 122-130</a:t>
            </a:r>
          </a:p>
          <a:p>
            <a:pPr algn="ctr"/>
            <a:r>
              <a:rPr lang="en-US" sz="1400" dirty="0" err="1"/>
              <a:t>Casaburi</a:t>
            </a:r>
            <a:r>
              <a:rPr lang="en-US" sz="1400" dirty="0"/>
              <a:t>, </a:t>
            </a:r>
            <a:r>
              <a:rPr lang="en-US" sz="1400" dirty="0" err="1"/>
              <a:t>Rennard</a:t>
            </a:r>
            <a:r>
              <a:rPr lang="en-US" sz="1400" dirty="0"/>
              <a:t>. AJRCCM 2015; 191:874-876</a:t>
            </a:r>
          </a:p>
          <a:p>
            <a:pPr algn="ctr"/>
            <a:r>
              <a:rPr lang="en-US" sz="1400" dirty="0"/>
              <a:t>Potter et al. J Clin Invest 1971; 50: 910-919</a:t>
            </a:r>
          </a:p>
          <a:p>
            <a:endParaRPr lang="en-US" sz="1400" dirty="0"/>
          </a:p>
        </p:txBody>
      </p:sp>
      <p:pic>
        <p:nvPicPr>
          <p:cNvPr id="3" name="Picture 2">
            <a:extLst>
              <a:ext uri="{FF2B5EF4-FFF2-40B4-BE49-F238E27FC236}">
                <a16:creationId xmlns:a16="http://schemas.microsoft.com/office/drawing/2014/main" id="{9EA124E5-5EE0-4475-8AF1-9BCA2885FBED}"/>
              </a:ext>
            </a:extLst>
          </p:cNvPr>
          <p:cNvPicPr>
            <a:picLocks noChangeAspect="1"/>
          </p:cNvPicPr>
          <p:nvPr/>
        </p:nvPicPr>
        <p:blipFill>
          <a:blip r:embed="rId3"/>
          <a:stretch>
            <a:fillRect/>
          </a:stretch>
        </p:blipFill>
        <p:spPr>
          <a:xfrm>
            <a:off x="1849120" y="1259481"/>
            <a:ext cx="5194099" cy="2027221"/>
          </a:xfrm>
          <a:prstGeom prst="rect">
            <a:avLst/>
          </a:prstGeom>
          <a:ln>
            <a:solidFill>
              <a:schemeClr val="bg2">
                <a:lumMod val="10000"/>
              </a:schemeClr>
            </a:solidFill>
          </a:ln>
        </p:spPr>
      </p:pic>
      <p:sp>
        <p:nvSpPr>
          <p:cNvPr id="4" name="Title 4">
            <a:extLst>
              <a:ext uri="{FF2B5EF4-FFF2-40B4-BE49-F238E27FC236}">
                <a16:creationId xmlns:a16="http://schemas.microsoft.com/office/drawing/2014/main" id="{53B6AA4A-249E-41CC-A177-C2EC4A1BE763}"/>
              </a:ext>
            </a:extLst>
          </p:cNvPr>
          <p:cNvSpPr txBox="1">
            <a:spLocks/>
          </p:cNvSpPr>
          <p:nvPr/>
        </p:nvSpPr>
        <p:spPr>
          <a:xfrm>
            <a:off x="914400" y="242323"/>
            <a:ext cx="8229600" cy="793709"/>
          </a:xfrm>
          <a:prstGeom prst="rect">
            <a:avLst/>
          </a:prstGeom>
        </p:spPr>
        <p:txBody>
          <a:bodyPr/>
          <a:lstStyle>
            <a:lvl1pPr algn="l" defTabSz="457200" rtl="0" eaLnBrk="1" latinLnBrk="0" hangingPunct="1">
              <a:spcBef>
                <a:spcPct val="0"/>
              </a:spcBef>
              <a:buNone/>
              <a:defRPr sz="2400" b="1" i="0" kern="1200">
                <a:solidFill>
                  <a:schemeClr val="tx1"/>
                </a:solidFill>
                <a:latin typeface="Verdana"/>
                <a:ea typeface="+mj-ea"/>
                <a:cs typeface="Arial"/>
              </a:defRPr>
            </a:lvl1pPr>
          </a:lstStyle>
          <a:p>
            <a:r>
              <a:rPr lang="en-US"/>
              <a:t>Dyspnea in Asthma and COPD</a:t>
            </a:r>
            <a:endParaRPr lang="en-US" dirty="0"/>
          </a:p>
        </p:txBody>
      </p:sp>
      <p:pic>
        <p:nvPicPr>
          <p:cNvPr id="5" name="Picture 4">
            <a:extLst>
              <a:ext uri="{FF2B5EF4-FFF2-40B4-BE49-F238E27FC236}">
                <a16:creationId xmlns:a16="http://schemas.microsoft.com/office/drawing/2014/main" id="{62ADF5FD-F79F-4B6A-A22E-FFF43596EF26}"/>
              </a:ext>
            </a:extLst>
          </p:cNvPr>
          <p:cNvPicPr>
            <a:picLocks noChangeAspect="1"/>
          </p:cNvPicPr>
          <p:nvPr/>
        </p:nvPicPr>
        <p:blipFill>
          <a:blip r:embed="rId4"/>
          <a:stretch>
            <a:fillRect/>
          </a:stretch>
        </p:blipFill>
        <p:spPr>
          <a:xfrm>
            <a:off x="2172100" y="3571298"/>
            <a:ext cx="4548137" cy="2083677"/>
          </a:xfrm>
          <a:prstGeom prst="rect">
            <a:avLst/>
          </a:prstGeom>
          <a:ln>
            <a:solidFill>
              <a:schemeClr val="tx1"/>
            </a:solidFill>
          </a:ln>
        </p:spPr>
      </p:pic>
      <p:sp>
        <p:nvSpPr>
          <p:cNvPr id="6" name="Oval 5">
            <a:extLst>
              <a:ext uri="{FF2B5EF4-FFF2-40B4-BE49-F238E27FC236}">
                <a16:creationId xmlns:a16="http://schemas.microsoft.com/office/drawing/2014/main" id="{82DEC5D1-3626-45E3-9B16-EB7F6CEA5B90}"/>
              </a:ext>
            </a:extLst>
          </p:cNvPr>
          <p:cNvSpPr/>
          <p:nvPr/>
        </p:nvSpPr>
        <p:spPr>
          <a:xfrm>
            <a:off x="5476240" y="1838960"/>
            <a:ext cx="508000" cy="1590040"/>
          </a:xfrm>
          <a:prstGeom prst="ellipse">
            <a:avLst/>
          </a:prstGeom>
          <a:no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5EF4814-0FEC-498D-9FDD-472BFABDB480}"/>
              </a:ext>
            </a:extLst>
          </p:cNvPr>
          <p:cNvSpPr/>
          <p:nvPr/>
        </p:nvSpPr>
        <p:spPr>
          <a:xfrm>
            <a:off x="3070941" y="1696662"/>
            <a:ext cx="1399741" cy="365760"/>
          </a:xfrm>
          <a:prstGeom prst="ellipse">
            <a:avLst/>
          </a:prstGeom>
          <a:no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12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EE48299-7BC0-4ACC-95F1-6515CA6230F4}"/>
              </a:ext>
            </a:extLst>
          </p:cNvPr>
          <p:cNvPicPr>
            <a:picLocks noGrp="1" noChangeAspect="1"/>
          </p:cNvPicPr>
          <p:nvPr>
            <p:ph sz="half" idx="1"/>
          </p:nvPr>
        </p:nvPicPr>
        <p:blipFill>
          <a:blip r:embed="rId3"/>
          <a:stretch>
            <a:fillRect/>
          </a:stretch>
        </p:blipFill>
        <p:spPr>
          <a:xfrm>
            <a:off x="5158310" y="1884290"/>
            <a:ext cx="3455754" cy="3089420"/>
          </a:xfrm>
          <a:prstGeom prst="rect">
            <a:avLst/>
          </a:prstGeom>
          <a:ln>
            <a:solidFill>
              <a:schemeClr val="bg2">
                <a:lumMod val="10000"/>
              </a:schemeClr>
            </a:solidFill>
          </a:ln>
        </p:spPr>
      </p:pic>
      <p:sp>
        <p:nvSpPr>
          <p:cNvPr id="3" name="Title 2">
            <a:extLst>
              <a:ext uri="{FF2B5EF4-FFF2-40B4-BE49-F238E27FC236}">
                <a16:creationId xmlns:a16="http://schemas.microsoft.com/office/drawing/2014/main" id="{267824C2-E5F8-446C-ADBD-E29C60AF155D}"/>
              </a:ext>
            </a:extLst>
          </p:cNvPr>
          <p:cNvSpPr>
            <a:spLocks noGrp="1"/>
          </p:cNvSpPr>
          <p:nvPr>
            <p:ph type="title"/>
          </p:nvPr>
        </p:nvSpPr>
        <p:spPr>
          <a:xfrm>
            <a:off x="1574799" y="79763"/>
            <a:ext cx="8229600" cy="793709"/>
          </a:xfrm>
        </p:spPr>
        <p:txBody>
          <a:bodyPr/>
          <a:lstStyle/>
          <a:p>
            <a:r>
              <a:rPr lang="en-US" dirty="0"/>
              <a:t>Mild Asthma and COPD</a:t>
            </a:r>
          </a:p>
        </p:txBody>
      </p:sp>
      <p:sp>
        <p:nvSpPr>
          <p:cNvPr id="5" name="TextBox 4">
            <a:extLst>
              <a:ext uri="{FF2B5EF4-FFF2-40B4-BE49-F238E27FC236}">
                <a16:creationId xmlns:a16="http://schemas.microsoft.com/office/drawing/2014/main" id="{536EE798-6AC9-4CDC-A9EC-E65737667176}"/>
              </a:ext>
            </a:extLst>
          </p:cNvPr>
          <p:cNvSpPr txBox="1"/>
          <p:nvPr/>
        </p:nvSpPr>
        <p:spPr>
          <a:xfrm>
            <a:off x="2958796" y="6211782"/>
            <a:ext cx="3339119" cy="307777"/>
          </a:xfrm>
          <a:prstGeom prst="rect">
            <a:avLst/>
          </a:prstGeom>
          <a:noFill/>
        </p:spPr>
        <p:txBody>
          <a:bodyPr wrap="none" rtlCol="0">
            <a:spAutoFit/>
          </a:bodyPr>
          <a:lstStyle/>
          <a:p>
            <a:r>
              <a:rPr lang="en-US" sz="1400" dirty="0" err="1"/>
              <a:t>Ofir</a:t>
            </a:r>
            <a:r>
              <a:rPr lang="en-US" sz="1400" dirty="0"/>
              <a:t> et al. AJRCCM 2008; 177: 622–629</a:t>
            </a:r>
          </a:p>
        </p:txBody>
      </p:sp>
      <p:pic>
        <p:nvPicPr>
          <p:cNvPr id="6" name="Picture 5">
            <a:extLst>
              <a:ext uri="{FF2B5EF4-FFF2-40B4-BE49-F238E27FC236}">
                <a16:creationId xmlns:a16="http://schemas.microsoft.com/office/drawing/2014/main" id="{F7FAF506-918C-408F-B320-FD6541F8D8EB}"/>
              </a:ext>
            </a:extLst>
          </p:cNvPr>
          <p:cNvPicPr>
            <a:picLocks noChangeAspect="1"/>
          </p:cNvPicPr>
          <p:nvPr/>
        </p:nvPicPr>
        <p:blipFill>
          <a:blip r:embed="rId4"/>
          <a:stretch>
            <a:fillRect/>
          </a:stretch>
        </p:blipFill>
        <p:spPr>
          <a:xfrm>
            <a:off x="389836" y="1884290"/>
            <a:ext cx="4379591" cy="3089419"/>
          </a:xfrm>
          <a:prstGeom prst="rect">
            <a:avLst/>
          </a:prstGeom>
          <a:ln>
            <a:solidFill>
              <a:schemeClr val="bg2">
                <a:lumMod val="10000"/>
              </a:schemeClr>
            </a:solidFill>
          </a:ln>
        </p:spPr>
      </p:pic>
      <p:sp>
        <p:nvSpPr>
          <p:cNvPr id="7" name="Oval 6">
            <a:extLst>
              <a:ext uri="{FF2B5EF4-FFF2-40B4-BE49-F238E27FC236}">
                <a16:creationId xmlns:a16="http://schemas.microsoft.com/office/drawing/2014/main" id="{AB948712-0AE9-4650-8830-07D01AEED9B6}"/>
              </a:ext>
            </a:extLst>
          </p:cNvPr>
          <p:cNvSpPr/>
          <p:nvPr/>
        </p:nvSpPr>
        <p:spPr>
          <a:xfrm>
            <a:off x="2909454" y="2493816"/>
            <a:ext cx="1859973" cy="1932708"/>
          </a:xfrm>
          <a:prstGeom prst="ellipse">
            <a:avLst/>
          </a:prstGeom>
          <a:noFill/>
          <a:ln w="158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13993B9-FC56-44CB-A65B-5D47F59BCC46}"/>
              </a:ext>
            </a:extLst>
          </p:cNvPr>
          <p:cNvSpPr/>
          <p:nvPr/>
        </p:nvSpPr>
        <p:spPr>
          <a:xfrm>
            <a:off x="5340926" y="3428999"/>
            <a:ext cx="1766455" cy="529939"/>
          </a:xfrm>
          <a:prstGeom prst="ellipse">
            <a:avLst/>
          </a:prstGeom>
          <a:noFill/>
          <a:ln w="158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642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27D004-4471-4492-A900-6A77D23FFB25}"/>
              </a:ext>
            </a:extLst>
          </p:cNvPr>
          <p:cNvPicPr>
            <a:picLocks noChangeAspect="1"/>
          </p:cNvPicPr>
          <p:nvPr/>
        </p:nvPicPr>
        <p:blipFill>
          <a:blip r:embed="rId3"/>
          <a:stretch>
            <a:fillRect/>
          </a:stretch>
        </p:blipFill>
        <p:spPr>
          <a:xfrm>
            <a:off x="923480" y="1202757"/>
            <a:ext cx="2717509" cy="2371676"/>
          </a:xfrm>
          <a:prstGeom prst="rect">
            <a:avLst/>
          </a:prstGeom>
          <a:ln w="15875">
            <a:solidFill>
              <a:schemeClr val="bg2">
                <a:lumMod val="10000"/>
              </a:schemeClr>
            </a:solidFill>
          </a:ln>
        </p:spPr>
      </p:pic>
      <p:pic>
        <p:nvPicPr>
          <p:cNvPr id="5" name="Picture 4">
            <a:extLst>
              <a:ext uri="{FF2B5EF4-FFF2-40B4-BE49-F238E27FC236}">
                <a16:creationId xmlns:a16="http://schemas.microsoft.com/office/drawing/2014/main" id="{68ED65D0-7DE2-4F85-BC21-18D476482DDF}"/>
              </a:ext>
            </a:extLst>
          </p:cNvPr>
          <p:cNvPicPr>
            <a:picLocks noChangeAspect="1"/>
          </p:cNvPicPr>
          <p:nvPr/>
        </p:nvPicPr>
        <p:blipFill>
          <a:blip r:embed="rId4"/>
          <a:stretch>
            <a:fillRect/>
          </a:stretch>
        </p:blipFill>
        <p:spPr>
          <a:xfrm>
            <a:off x="4818409" y="1192263"/>
            <a:ext cx="2717509" cy="2392664"/>
          </a:xfrm>
          <a:prstGeom prst="rect">
            <a:avLst/>
          </a:prstGeom>
          <a:ln w="15875">
            <a:solidFill>
              <a:schemeClr val="bg2">
                <a:lumMod val="10000"/>
              </a:schemeClr>
            </a:solidFill>
          </a:ln>
        </p:spPr>
      </p:pic>
      <p:pic>
        <p:nvPicPr>
          <p:cNvPr id="6" name="Picture 5">
            <a:extLst>
              <a:ext uri="{FF2B5EF4-FFF2-40B4-BE49-F238E27FC236}">
                <a16:creationId xmlns:a16="http://schemas.microsoft.com/office/drawing/2014/main" id="{99C65982-0E3F-4AC6-BC73-54800261C9F5}"/>
              </a:ext>
            </a:extLst>
          </p:cNvPr>
          <p:cNvPicPr>
            <a:picLocks noChangeAspect="1"/>
          </p:cNvPicPr>
          <p:nvPr/>
        </p:nvPicPr>
        <p:blipFill>
          <a:blip r:embed="rId5"/>
          <a:stretch>
            <a:fillRect/>
          </a:stretch>
        </p:blipFill>
        <p:spPr>
          <a:xfrm>
            <a:off x="2678973" y="3756157"/>
            <a:ext cx="2915400" cy="2605896"/>
          </a:xfrm>
          <a:prstGeom prst="rect">
            <a:avLst/>
          </a:prstGeom>
          <a:ln w="15875">
            <a:solidFill>
              <a:schemeClr val="bg2">
                <a:lumMod val="10000"/>
              </a:schemeClr>
            </a:solidFill>
          </a:ln>
        </p:spPr>
      </p:pic>
      <p:pic>
        <p:nvPicPr>
          <p:cNvPr id="7" name="Picture 6">
            <a:extLst>
              <a:ext uri="{FF2B5EF4-FFF2-40B4-BE49-F238E27FC236}">
                <a16:creationId xmlns:a16="http://schemas.microsoft.com/office/drawing/2014/main" id="{F8C65757-A1AC-4AD0-BB75-7A975200C8CC}"/>
              </a:ext>
            </a:extLst>
          </p:cNvPr>
          <p:cNvPicPr>
            <a:picLocks noChangeAspect="1"/>
          </p:cNvPicPr>
          <p:nvPr/>
        </p:nvPicPr>
        <p:blipFill>
          <a:blip r:embed="rId6"/>
          <a:stretch>
            <a:fillRect/>
          </a:stretch>
        </p:blipFill>
        <p:spPr>
          <a:xfrm>
            <a:off x="443973" y="221432"/>
            <a:ext cx="5956828" cy="549029"/>
          </a:xfrm>
          <a:prstGeom prst="rect">
            <a:avLst/>
          </a:prstGeom>
        </p:spPr>
      </p:pic>
      <p:sp>
        <p:nvSpPr>
          <p:cNvPr id="8" name="TextBox 7">
            <a:extLst>
              <a:ext uri="{FF2B5EF4-FFF2-40B4-BE49-F238E27FC236}">
                <a16:creationId xmlns:a16="http://schemas.microsoft.com/office/drawing/2014/main" id="{EF28D783-1D07-45EB-BC8C-4F18460E504E}"/>
              </a:ext>
            </a:extLst>
          </p:cNvPr>
          <p:cNvSpPr txBox="1"/>
          <p:nvPr/>
        </p:nvSpPr>
        <p:spPr>
          <a:xfrm>
            <a:off x="6177163" y="6208164"/>
            <a:ext cx="2605521" cy="307777"/>
          </a:xfrm>
          <a:prstGeom prst="rect">
            <a:avLst/>
          </a:prstGeom>
          <a:noFill/>
        </p:spPr>
        <p:txBody>
          <a:bodyPr wrap="none" rtlCol="0">
            <a:spAutoFit/>
          </a:bodyPr>
          <a:lstStyle/>
          <a:p>
            <a:r>
              <a:rPr lang="en-US" sz="1400" dirty="0"/>
              <a:t>Ann ATS 2018; 15:1096–1104</a:t>
            </a:r>
          </a:p>
        </p:txBody>
      </p:sp>
      <p:sp>
        <p:nvSpPr>
          <p:cNvPr id="2" name="Oval 1">
            <a:extLst>
              <a:ext uri="{FF2B5EF4-FFF2-40B4-BE49-F238E27FC236}">
                <a16:creationId xmlns:a16="http://schemas.microsoft.com/office/drawing/2014/main" id="{BF893647-8F06-496A-8E22-95C925005EB6}"/>
              </a:ext>
            </a:extLst>
          </p:cNvPr>
          <p:cNvSpPr/>
          <p:nvPr/>
        </p:nvSpPr>
        <p:spPr>
          <a:xfrm>
            <a:off x="2427708" y="3034146"/>
            <a:ext cx="374073" cy="394854"/>
          </a:xfrm>
          <a:prstGeom prst="ellipse">
            <a:avLst/>
          </a:prstGeom>
          <a:no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2DC4902-4AAF-4887-8711-0A607F71E0D9}"/>
              </a:ext>
            </a:extLst>
          </p:cNvPr>
          <p:cNvSpPr/>
          <p:nvPr/>
        </p:nvSpPr>
        <p:spPr>
          <a:xfrm>
            <a:off x="6310445" y="3078261"/>
            <a:ext cx="374073" cy="394854"/>
          </a:xfrm>
          <a:prstGeom prst="ellipse">
            <a:avLst/>
          </a:prstGeom>
          <a:no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A86F5B5-9CC6-48E1-8689-2BA3FB2AE39A}"/>
              </a:ext>
            </a:extLst>
          </p:cNvPr>
          <p:cNvSpPr/>
          <p:nvPr/>
        </p:nvSpPr>
        <p:spPr>
          <a:xfrm>
            <a:off x="4197927" y="5766434"/>
            <a:ext cx="374073" cy="394854"/>
          </a:xfrm>
          <a:prstGeom prst="ellipse">
            <a:avLst/>
          </a:prstGeom>
          <a:no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06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358386-3B8F-4BEF-9B44-E7C86B31C4D5}"/>
              </a:ext>
            </a:extLst>
          </p:cNvPr>
          <p:cNvPicPr>
            <a:picLocks noChangeAspect="1"/>
          </p:cNvPicPr>
          <p:nvPr/>
        </p:nvPicPr>
        <p:blipFill>
          <a:blip r:embed="rId3"/>
          <a:stretch>
            <a:fillRect/>
          </a:stretch>
        </p:blipFill>
        <p:spPr>
          <a:xfrm>
            <a:off x="1668490" y="1540401"/>
            <a:ext cx="5365259" cy="3956390"/>
          </a:xfrm>
          <a:prstGeom prst="rect">
            <a:avLst/>
          </a:prstGeom>
          <a:ln w="15875">
            <a:solidFill>
              <a:schemeClr val="bg2">
                <a:lumMod val="10000"/>
              </a:schemeClr>
            </a:solidFill>
          </a:ln>
        </p:spPr>
      </p:pic>
      <p:pic>
        <p:nvPicPr>
          <p:cNvPr id="3" name="Picture 2">
            <a:extLst>
              <a:ext uri="{FF2B5EF4-FFF2-40B4-BE49-F238E27FC236}">
                <a16:creationId xmlns:a16="http://schemas.microsoft.com/office/drawing/2014/main" id="{E27878A6-3D01-4DDE-A819-9FE509AD7A6C}"/>
              </a:ext>
            </a:extLst>
          </p:cNvPr>
          <p:cNvPicPr>
            <a:picLocks noChangeAspect="1"/>
          </p:cNvPicPr>
          <p:nvPr/>
        </p:nvPicPr>
        <p:blipFill>
          <a:blip r:embed="rId4"/>
          <a:stretch>
            <a:fillRect/>
          </a:stretch>
        </p:blipFill>
        <p:spPr>
          <a:xfrm>
            <a:off x="443973" y="221432"/>
            <a:ext cx="5956828" cy="549029"/>
          </a:xfrm>
          <a:prstGeom prst="rect">
            <a:avLst/>
          </a:prstGeom>
        </p:spPr>
      </p:pic>
      <p:sp>
        <p:nvSpPr>
          <p:cNvPr id="4" name="TextBox 3">
            <a:extLst>
              <a:ext uri="{FF2B5EF4-FFF2-40B4-BE49-F238E27FC236}">
                <a16:creationId xmlns:a16="http://schemas.microsoft.com/office/drawing/2014/main" id="{EA49AECB-494E-4993-8122-2776EC986155}"/>
              </a:ext>
            </a:extLst>
          </p:cNvPr>
          <p:cNvSpPr txBox="1"/>
          <p:nvPr/>
        </p:nvSpPr>
        <p:spPr>
          <a:xfrm>
            <a:off x="3153409" y="5990968"/>
            <a:ext cx="2605521" cy="307777"/>
          </a:xfrm>
          <a:prstGeom prst="rect">
            <a:avLst/>
          </a:prstGeom>
          <a:noFill/>
        </p:spPr>
        <p:txBody>
          <a:bodyPr wrap="none" rtlCol="0">
            <a:spAutoFit/>
          </a:bodyPr>
          <a:lstStyle/>
          <a:p>
            <a:r>
              <a:rPr lang="en-US" sz="1400" dirty="0"/>
              <a:t>Ann ATS 2018; 15:1096–1104</a:t>
            </a:r>
          </a:p>
        </p:txBody>
      </p:sp>
    </p:spTree>
    <p:extLst>
      <p:ext uri="{BB962C8B-B14F-4D97-AF65-F5344CB8AC3E}">
        <p14:creationId xmlns:p14="http://schemas.microsoft.com/office/powerpoint/2010/main" val="199080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09F291-12E1-4403-B401-27B9F95D0954}"/>
              </a:ext>
            </a:extLst>
          </p:cNvPr>
          <p:cNvSpPr>
            <a:spLocks noGrp="1"/>
          </p:cNvSpPr>
          <p:nvPr>
            <p:ph type="title"/>
          </p:nvPr>
        </p:nvSpPr>
        <p:spPr>
          <a:xfrm>
            <a:off x="3096450" y="118766"/>
            <a:ext cx="8229600" cy="793709"/>
          </a:xfrm>
        </p:spPr>
        <p:txBody>
          <a:bodyPr/>
          <a:lstStyle/>
          <a:p>
            <a:r>
              <a:rPr lang="en-US" dirty="0"/>
              <a:t>VE / MVV</a:t>
            </a:r>
          </a:p>
        </p:txBody>
      </p:sp>
      <p:sp>
        <p:nvSpPr>
          <p:cNvPr id="5" name="Content Placeholder 4">
            <a:extLst>
              <a:ext uri="{FF2B5EF4-FFF2-40B4-BE49-F238E27FC236}">
                <a16:creationId xmlns:a16="http://schemas.microsoft.com/office/drawing/2014/main" id="{42DC585B-E804-43E1-937A-8012016F9456}"/>
              </a:ext>
            </a:extLst>
          </p:cNvPr>
          <p:cNvSpPr>
            <a:spLocks noGrp="1"/>
          </p:cNvSpPr>
          <p:nvPr>
            <p:ph idx="1"/>
          </p:nvPr>
        </p:nvSpPr>
        <p:spPr>
          <a:xfrm>
            <a:off x="540287" y="1651809"/>
            <a:ext cx="8229600" cy="4970170"/>
          </a:xfrm>
        </p:spPr>
        <p:txBody>
          <a:bodyPr/>
          <a:lstStyle/>
          <a:p>
            <a:r>
              <a:rPr lang="en-US" dirty="0"/>
              <a:t>MVV</a:t>
            </a:r>
          </a:p>
          <a:p>
            <a:pPr lvl="3"/>
            <a:r>
              <a:rPr lang="en-US" sz="2000" dirty="0"/>
              <a:t>Voluntary maneuver</a:t>
            </a:r>
          </a:p>
          <a:p>
            <a:pPr lvl="3"/>
            <a:r>
              <a:rPr lang="en-US" sz="2000" dirty="0"/>
              <a:t>FEV1 x 35-40</a:t>
            </a:r>
          </a:p>
          <a:p>
            <a:r>
              <a:rPr lang="en-US" dirty="0"/>
              <a:t>Linearly related to dyspnea</a:t>
            </a:r>
          </a:p>
          <a:p>
            <a:r>
              <a:rPr lang="en-US" dirty="0"/>
              <a:t>Blunt measure of mechanical limitations</a:t>
            </a:r>
          </a:p>
          <a:p>
            <a:r>
              <a:rPr lang="en-US" dirty="0"/>
              <a:t>Cannot determine location</a:t>
            </a:r>
          </a:p>
        </p:txBody>
      </p:sp>
    </p:spTree>
    <p:extLst>
      <p:ext uri="{BB962C8B-B14F-4D97-AF65-F5344CB8AC3E}">
        <p14:creationId xmlns:p14="http://schemas.microsoft.com/office/powerpoint/2010/main" val="3492413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B1F471-E058-479B-8239-F47613B78323}"/>
              </a:ext>
            </a:extLst>
          </p:cNvPr>
          <p:cNvSpPr txBox="1">
            <a:spLocks/>
          </p:cNvSpPr>
          <p:nvPr/>
        </p:nvSpPr>
        <p:spPr>
          <a:xfrm>
            <a:off x="-436458" y="105406"/>
            <a:ext cx="8229600" cy="793709"/>
          </a:xfrm>
          <a:prstGeom prst="rect">
            <a:avLst/>
          </a:prstGeom>
        </p:spPr>
        <p:txBody>
          <a:bodyPr/>
          <a:lstStyle>
            <a:lvl1pPr algn="l" defTabSz="457200" rtl="0" eaLnBrk="1" latinLnBrk="0" hangingPunct="1">
              <a:spcBef>
                <a:spcPct val="0"/>
              </a:spcBef>
              <a:buNone/>
              <a:defRPr sz="2400" b="1" i="0" kern="1200">
                <a:solidFill>
                  <a:schemeClr val="tx1"/>
                </a:solidFill>
                <a:latin typeface="Verdana"/>
                <a:ea typeface="+mj-ea"/>
                <a:cs typeface="Arial"/>
              </a:defRPr>
            </a:lvl1pPr>
          </a:lstStyle>
          <a:p>
            <a:pPr algn="ctr"/>
            <a:r>
              <a:rPr lang="en-US"/>
              <a:t>CPET FVLs</a:t>
            </a:r>
            <a:endParaRPr lang="en-US" dirty="0"/>
          </a:p>
        </p:txBody>
      </p:sp>
      <p:pic>
        <p:nvPicPr>
          <p:cNvPr id="5" name="Picture 4">
            <a:extLst>
              <a:ext uri="{FF2B5EF4-FFF2-40B4-BE49-F238E27FC236}">
                <a16:creationId xmlns:a16="http://schemas.microsoft.com/office/drawing/2014/main" id="{CE0B5B91-C0A2-4ED1-B405-8EDDEA627762}"/>
              </a:ext>
            </a:extLst>
          </p:cNvPr>
          <p:cNvPicPr>
            <a:picLocks noChangeAspect="1"/>
          </p:cNvPicPr>
          <p:nvPr/>
        </p:nvPicPr>
        <p:blipFill>
          <a:blip r:embed="rId2"/>
          <a:stretch>
            <a:fillRect/>
          </a:stretch>
        </p:blipFill>
        <p:spPr>
          <a:xfrm>
            <a:off x="1766455" y="1330036"/>
            <a:ext cx="5444838" cy="5320146"/>
          </a:xfrm>
          <a:prstGeom prst="rect">
            <a:avLst/>
          </a:prstGeom>
          <a:ln>
            <a:solidFill>
              <a:schemeClr val="bg2">
                <a:lumMod val="10000"/>
              </a:schemeClr>
            </a:solidFill>
          </a:ln>
        </p:spPr>
      </p:pic>
      <p:cxnSp>
        <p:nvCxnSpPr>
          <p:cNvPr id="6" name="Straight Arrow Connector 5">
            <a:extLst>
              <a:ext uri="{FF2B5EF4-FFF2-40B4-BE49-F238E27FC236}">
                <a16:creationId xmlns:a16="http://schemas.microsoft.com/office/drawing/2014/main" id="{4A62DD2A-7169-4205-AE47-28E0377549F4}"/>
              </a:ext>
            </a:extLst>
          </p:cNvPr>
          <p:cNvCxnSpPr>
            <a:cxnSpLocks/>
          </p:cNvCxnSpPr>
          <p:nvPr/>
        </p:nvCxnSpPr>
        <p:spPr>
          <a:xfrm>
            <a:off x="5070764" y="4447309"/>
            <a:ext cx="685800" cy="0"/>
          </a:xfrm>
          <a:prstGeom prst="straightConnector1">
            <a:avLst/>
          </a:prstGeom>
          <a:ln w="50800">
            <a:solidFill>
              <a:schemeClr val="accent3"/>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5FEB585B-35EE-4833-A7EC-2171B829874E}"/>
              </a:ext>
            </a:extLst>
          </p:cNvPr>
          <p:cNvCxnSpPr>
            <a:cxnSpLocks/>
          </p:cNvCxnSpPr>
          <p:nvPr/>
        </p:nvCxnSpPr>
        <p:spPr>
          <a:xfrm>
            <a:off x="3463637" y="4755572"/>
            <a:ext cx="1700645" cy="0"/>
          </a:xfrm>
          <a:prstGeom prst="straightConnector1">
            <a:avLst/>
          </a:prstGeom>
          <a:ln w="50800">
            <a:solidFill>
              <a:schemeClr val="accent3"/>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1317E33C-B356-434A-98D0-7E692FDA0137}"/>
              </a:ext>
            </a:extLst>
          </p:cNvPr>
          <p:cNvCxnSpPr>
            <a:cxnSpLocks/>
          </p:cNvCxnSpPr>
          <p:nvPr/>
        </p:nvCxnSpPr>
        <p:spPr>
          <a:xfrm>
            <a:off x="3463637" y="4447309"/>
            <a:ext cx="599208" cy="0"/>
          </a:xfrm>
          <a:prstGeom prst="straightConnector1">
            <a:avLst/>
          </a:prstGeom>
          <a:ln w="50800">
            <a:solidFill>
              <a:schemeClr val="accent3"/>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D911CD74-7FF5-4F65-85A6-64BF1BA17471}"/>
              </a:ext>
            </a:extLst>
          </p:cNvPr>
          <p:cNvCxnSpPr/>
          <p:nvPr/>
        </p:nvCxnSpPr>
        <p:spPr>
          <a:xfrm>
            <a:off x="2878282" y="3345873"/>
            <a:ext cx="585355" cy="1018309"/>
          </a:xfrm>
          <a:prstGeom prst="straightConnector1">
            <a:avLst/>
          </a:prstGeom>
          <a:ln w="44450">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9538FBA4-0429-41A4-939D-3737DBFD9479}"/>
              </a:ext>
            </a:extLst>
          </p:cNvPr>
          <p:cNvCxnSpPr>
            <a:cxnSpLocks/>
          </p:cNvCxnSpPr>
          <p:nvPr/>
        </p:nvCxnSpPr>
        <p:spPr>
          <a:xfrm flipH="1">
            <a:off x="4904509" y="2650699"/>
            <a:ext cx="559377" cy="1796610"/>
          </a:xfrm>
          <a:prstGeom prst="straightConnector1">
            <a:avLst/>
          </a:prstGeom>
          <a:ln w="44450">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3D63B896-F201-429D-A102-164DBE22919E}"/>
              </a:ext>
            </a:extLst>
          </p:cNvPr>
          <p:cNvCxnSpPr>
            <a:cxnSpLocks/>
          </p:cNvCxnSpPr>
          <p:nvPr/>
        </p:nvCxnSpPr>
        <p:spPr>
          <a:xfrm flipH="1">
            <a:off x="5070764" y="2704686"/>
            <a:ext cx="974148" cy="1742623"/>
          </a:xfrm>
          <a:prstGeom prst="straightConnector1">
            <a:avLst/>
          </a:prstGeom>
          <a:ln w="44450">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DFAE4FB6-992D-443C-B392-482B6CDFBE43}"/>
              </a:ext>
            </a:extLst>
          </p:cNvPr>
          <p:cNvSpPr txBox="1"/>
          <p:nvPr/>
        </p:nvSpPr>
        <p:spPr>
          <a:xfrm>
            <a:off x="2701975" y="2976541"/>
            <a:ext cx="633507" cy="369332"/>
          </a:xfrm>
          <a:prstGeom prst="rect">
            <a:avLst/>
          </a:prstGeom>
          <a:noFill/>
        </p:spPr>
        <p:txBody>
          <a:bodyPr wrap="none" rtlCol="0">
            <a:spAutoFit/>
          </a:bodyPr>
          <a:lstStyle/>
          <a:p>
            <a:r>
              <a:rPr lang="en-US" b="1" dirty="0">
                <a:solidFill>
                  <a:srgbClr val="C00000"/>
                </a:solidFill>
              </a:rPr>
              <a:t>TLC</a:t>
            </a:r>
          </a:p>
        </p:txBody>
      </p:sp>
      <p:sp>
        <p:nvSpPr>
          <p:cNvPr id="13" name="TextBox 12">
            <a:extLst>
              <a:ext uri="{FF2B5EF4-FFF2-40B4-BE49-F238E27FC236}">
                <a16:creationId xmlns:a16="http://schemas.microsoft.com/office/drawing/2014/main" id="{30DA4A2F-552F-4FCB-B49C-885CCA9D35BD}"/>
              </a:ext>
            </a:extLst>
          </p:cNvPr>
          <p:cNvSpPr txBox="1"/>
          <p:nvPr/>
        </p:nvSpPr>
        <p:spPr>
          <a:xfrm>
            <a:off x="4951070" y="2285173"/>
            <a:ext cx="659155" cy="369332"/>
          </a:xfrm>
          <a:prstGeom prst="rect">
            <a:avLst/>
          </a:prstGeom>
          <a:noFill/>
        </p:spPr>
        <p:txBody>
          <a:bodyPr wrap="none" rtlCol="0">
            <a:spAutoFit/>
          </a:bodyPr>
          <a:lstStyle/>
          <a:p>
            <a:r>
              <a:rPr lang="en-US" b="1" dirty="0">
                <a:solidFill>
                  <a:schemeClr val="accent3"/>
                </a:solidFill>
              </a:rPr>
              <a:t>FRC</a:t>
            </a:r>
          </a:p>
        </p:txBody>
      </p:sp>
      <p:sp>
        <p:nvSpPr>
          <p:cNvPr id="14" name="TextBox 13">
            <a:extLst>
              <a:ext uri="{FF2B5EF4-FFF2-40B4-BE49-F238E27FC236}">
                <a16:creationId xmlns:a16="http://schemas.microsoft.com/office/drawing/2014/main" id="{778F7E54-CC1B-453C-BF4E-4EF1978E96AD}"/>
              </a:ext>
            </a:extLst>
          </p:cNvPr>
          <p:cNvSpPr txBox="1"/>
          <p:nvPr/>
        </p:nvSpPr>
        <p:spPr>
          <a:xfrm>
            <a:off x="5756564" y="2335354"/>
            <a:ext cx="770275" cy="369332"/>
          </a:xfrm>
          <a:prstGeom prst="rect">
            <a:avLst/>
          </a:prstGeom>
          <a:noFill/>
        </p:spPr>
        <p:txBody>
          <a:bodyPr wrap="none" rtlCol="0">
            <a:spAutoFit/>
          </a:bodyPr>
          <a:lstStyle/>
          <a:p>
            <a:r>
              <a:rPr lang="en-US" b="1" dirty="0">
                <a:solidFill>
                  <a:schemeClr val="accent3"/>
                </a:solidFill>
              </a:rPr>
              <a:t>EELV</a:t>
            </a:r>
          </a:p>
        </p:txBody>
      </p:sp>
      <p:sp>
        <p:nvSpPr>
          <p:cNvPr id="15" name="TextBox 14">
            <a:extLst>
              <a:ext uri="{FF2B5EF4-FFF2-40B4-BE49-F238E27FC236}">
                <a16:creationId xmlns:a16="http://schemas.microsoft.com/office/drawing/2014/main" id="{104FDD91-96EF-4EEA-B5FF-EAF3CD67A86E}"/>
              </a:ext>
            </a:extLst>
          </p:cNvPr>
          <p:cNvSpPr txBox="1"/>
          <p:nvPr/>
        </p:nvSpPr>
        <p:spPr>
          <a:xfrm>
            <a:off x="5083750" y="4468091"/>
            <a:ext cx="1052949" cy="369332"/>
          </a:xfrm>
          <a:prstGeom prst="rect">
            <a:avLst/>
          </a:prstGeom>
          <a:noFill/>
        </p:spPr>
        <p:txBody>
          <a:bodyPr wrap="square" rtlCol="0">
            <a:spAutoFit/>
          </a:bodyPr>
          <a:lstStyle/>
          <a:p>
            <a:r>
              <a:rPr lang="en-US" b="1" dirty="0">
                <a:solidFill>
                  <a:schemeClr val="accent3"/>
                </a:solidFill>
              </a:rPr>
              <a:t>ERV</a:t>
            </a:r>
          </a:p>
        </p:txBody>
      </p:sp>
      <p:sp>
        <p:nvSpPr>
          <p:cNvPr id="16" name="TextBox 15">
            <a:extLst>
              <a:ext uri="{FF2B5EF4-FFF2-40B4-BE49-F238E27FC236}">
                <a16:creationId xmlns:a16="http://schemas.microsoft.com/office/drawing/2014/main" id="{B563B203-B0F6-4F27-B981-763B7EFF063A}"/>
              </a:ext>
            </a:extLst>
          </p:cNvPr>
          <p:cNvSpPr txBox="1"/>
          <p:nvPr/>
        </p:nvSpPr>
        <p:spPr>
          <a:xfrm>
            <a:off x="4136060" y="4755572"/>
            <a:ext cx="415498" cy="369332"/>
          </a:xfrm>
          <a:prstGeom prst="rect">
            <a:avLst/>
          </a:prstGeom>
          <a:noFill/>
        </p:spPr>
        <p:txBody>
          <a:bodyPr wrap="none" rtlCol="0">
            <a:spAutoFit/>
          </a:bodyPr>
          <a:lstStyle/>
          <a:p>
            <a:r>
              <a:rPr lang="en-US" b="1" dirty="0">
                <a:solidFill>
                  <a:schemeClr val="accent3"/>
                </a:solidFill>
              </a:rPr>
              <a:t>IC</a:t>
            </a:r>
          </a:p>
        </p:txBody>
      </p:sp>
      <p:sp>
        <p:nvSpPr>
          <p:cNvPr id="17" name="TextBox 16">
            <a:extLst>
              <a:ext uri="{FF2B5EF4-FFF2-40B4-BE49-F238E27FC236}">
                <a16:creationId xmlns:a16="http://schemas.microsoft.com/office/drawing/2014/main" id="{F1140C1C-9C2C-4098-AEFE-D1E52C589E3D}"/>
              </a:ext>
            </a:extLst>
          </p:cNvPr>
          <p:cNvSpPr txBox="1"/>
          <p:nvPr/>
        </p:nvSpPr>
        <p:spPr>
          <a:xfrm>
            <a:off x="3526293" y="4057834"/>
            <a:ext cx="565219" cy="369332"/>
          </a:xfrm>
          <a:prstGeom prst="rect">
            <a:avLst/>
          </a:prstGeom>
          <a:noFill/>
        </p:spPr>
        <p:txBody>
          <a:bodyPr wrap="none" rtlCol="0">
            <a:spAutoFit/>
          </a:bodyPr>
          <a:lstStyle/>
          <a:p>
            <a:r>
              <a:rPr lang="en-US" b="1" dirty="0">
                <a:solidFill>
                  <a:schemeClr val="accent3"/>
                </a:solidFill>
              </a:rPr>
              <a:t>IRV</a:t>
            </a:r>
          </a:p>
        </p:txBody>
      </p:sp>
    </p:spTree>
    <p:extLst>
      <p:ext uri="{BB962C8B-B14F-4D97-AF65-F5344CB8AC3E}">
        <p14:creationId xmlns:p14="http://schemas.microsoft.com/office/powerpoint/2010/main" val="214597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idx="1"/>
          </p:nvPr>
        </p:nvSpPr>
        <p:spPr>
          <a:xfrm>
            <a:off x="504496" y="1751023"/>
            <a:ext cx="8229600" cy="4367505"/>
          </a:xfrm>
        </p:spPr>
        <p:txBody>
          <a:bodyPr>
            <a:normAutofit/>
          </a:bodyPr>
          <a:lstStyle/>
          <a:p>
            <a:pPr marL="0" indent="0">
              <a:buNone/>
            </a:pPr>
            <a:r>
              <a:rPr lang="en-US" sz="3000" dirty="0"/>
              <a:t>The view(s) expressed herein are those of the author(s) and do not reflect the official policy or position of Walter Reed National Military Medical Center, the U.S. Army Medical Department, the U.S. Army Office of the Surgeon General, the Department of the Army, the Department of Defense or the U.S. Government.</a:t>
            </a:r>
          </a:p>
        </p:txBody>
      </p:sp>
      <p:sp>
        <p:nvSpPr>
          <p:cNvPr id="2050" name="Rectangle 2"/>
          <p:cNvSpPr>
            <a:spLocks noGrp="1" noChangeArrowheads="1"/>
          </p:cNvSpPr>
          <p:nvPr>
            <p:ph type="title"/>
          </p:nvPr>
        </p:nvSpPr>
        <p:spPr/>
        <p:txBody>
          <a:bodyPr/>
          <a:lstStyle/>
          <a:p>
            <a:r>
              <a:rPr lang="en-US" altLang="en-US" dirty="0"/>
              <a:t> Conflict of Interest</a:t>
            </a:r>
          </a:p>
        </p:txBody>
      </p:sp>
    </p:spTree>
    <p:extLst>
      <p:ext uri="{BB962C8B-B14F-4D97-AF65-F5344CB8AC3E}">
        <p14:creationId xmlns:p14="http://schemas.microsoft.com/office/powerpoint/2010/main" val="874347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4B3573-8262-4603-957A-455AC0F27FC8}"/>
              </a:ext>
            </a:extLst>
          </p:cNvPr>
          <p:cNvPicPr>
            <a:picLocks noChangeAspect="1"/>
          </p:cNvPicPr>
          <p:nvPr/>
        </p:nvPicPr>
        <p:blipFill>
          <a:blip r:embed="rId3"/>
          <a:stretch>
            <a:fillRect/>
          </a:stretch>
        </p:blipFill>
        <p:spPr>
          <a:xfrm>
            <a:off x="2546700" y="1431666"/>
            <a:ext cx="4050600" cy="4451867"/>
          </a:xfrm>
          <a:prstGeom prst="rect">
            <a:avLst/>
          </a:prstGeom>
          <a:ln w="15875">
            <a:solidFill>
              <a:schemeClr val="bg2">
                <a:lumMod val="10000"/>
              </a:schemeClr>
            </a:solidFill>
          </a:ln>
        </p:spPr>
      </p:pic>
      <p:sp>
        <p:nvSpPr>
          <p:cNvPr id="3" name="Title 2">
            <a:extLst>
              <a:ext uri="{FF2B5EF4-FFF2-40B4-BE49-F238E27FC236}">
                <a16:creationId xmlns:a16="http://schemas.microsoft.com/office/drawing/2014/main" id="{F1A5174E-8640-41F3-8AA1-7C027B04F75F}"/>
              </a:ext>
            </a:extLst>
          </p:cNvPr>
          <p:cNvSpPr txBox="1">
            <a:spLocks/>
          </p:cNvSpPr>
          <p:nvPr/>
        </p:nvSpPr>
        <p:spPr>
          <a:xfrm>
            <a:off x="2063171" y="266799"/>
            <a:ext cx="8229600" cy="793709"/>
          </a:xfrm>
          <a:prstGeom prst="rect">
            <a:avLst/>
          </a:prstGeom>
        </p:spPr>
        <p:txBody>
          <a:bodyPr/>
          <a:lstStyle>
            <a:lvl1pPr algn="l" defTabSz="457200" rtl="0" eaLnBrk="1" latinLnBrk="0" hangingPunct="1">
              <a:spcBef>
                <a:spcPct val="0"/>
              </a:spcBef>
              <a:buNone/>
              <a:defRPr sz="2400" b="1" i="0" kern="1200">
                <a:solidFill>
                  <a:schemeClr val="tx1"/>
                </a:solidFill>
                <a:latin typeface="Verdana"/>
                <a:ea typeface="+mj-ea"/>
                <a:cs typeface="Arial"/>
              </a:defRPr>
            </a:lvl1pPr>
          </a:lstStyle>
          <a:p>
            <a:r>
              <a:rPr lang="en-US" dirty="0"/>
              <a:t>MVV versus FVLs</a:t>
            </a:r>
          </a:p>
        </p:txBody>
      </p:sp>
      <p:sp>
        <p:nvSpPr>
          <p:cNvPr id="4" name="TextBox 3">
            <a:extLst>
              <a:ext uri="{FF2B5EF4-FFF2-40B4-BE49-F238E27FC236}">
                <a16:creationId xmlns:a16="http://schemas.microsoft.com/office/drawing/2014/main" id="{1CBF4628-F305-4F51-A980-D6DF488EAE0C}"/>
              </a:ext>
            </a:extLst>
          </p:cNvPr>
          <p:cNvSpPr txBox="1"/>
          <p:nvPr/>
        </p:nvSpPr>
        <p:spPr>
          <a:xfrm>
            <a:off x="2870508" y="6202325"/>
            <a:ext cx="3402983" cy="307777"/>
          </a:xfrm>
          <a:prstGeom prst="rect">
            <a:avLst/>
          </a:prstGeom>
          <a:noFill/>
        </p:spPr>
        <p:txBody>
          <a:bodyPr wrap="none" rtlCol="0">
            <a:spAutoFit/>
          </a:bodyPr>
          <a:lstStyle/>
          <a:p>
            <a:r>
              <a:rPr lang="en-US" sz="1400" dirty="0"/>
              <a:t>Johnson et al. Chest 1999;116;488-503</a:t>
            </a:r>
          </a:p>
        </p:txBody>
      </p:sp>
    </p:spTree>
    <p:extLst>
      <p:ext uri="{BB962C8B-B14F-4D97-AF65-F5344CB8AC3E}">
        <p14:creationId xmlns:p14="http://schemas.microsoft.com/office/powerpoint/2010/main" val="4020034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DA4D6B2-AC9A-4FD8-BCB8-24D557E02C3E}"/>
              </a:ext>
            </a:extLst>
          </p:cNvPr>
          <p:cNvPicPr>
            <a:picLocks noGrp="1" noChangeAspect="1"/>
          </p:cNvPicPr>
          <p:nvPr>
            <p:ph sz="half" idx="1"/>
          </p:nvPr>
        </p:nvPicPr>
        <p:blipFill>
          <a:blip r:embed="rId3"/>
          <a:stretch>
            <a:fillRect/>
          </a:stretch>
        </p:blipFill>
        <p:spPr>
          <a:xfrm>
            <a:off x="457200" y="1584960"/>
            <a:ext cx="3210353" cy="4043363"/>
          </a:xfrm>
          <a:prstGeom prst="rect">
            <a:avLst/>
          </a:prstGeom>
        </p:spPr>
      </p:pic>
      <p:sp>
        <p:nvSpPr>
          <p:cNvPr id="3" name="Title 2">
            <a:extLst>
              <a:ext uri="{FF2B5EF4-FFF2-40B4-BE49-F238E27FC236}">
                <a16:creationId xmlns:a16="http://schemas.microsoft.com/office/drawing/2014/main" id="{A53680A8-FDA8-48FC-BB3E-74FB95D98C21}"/>
              </a:ext>
            </a:extLst>
          </p:cNvPr>
          <p:cNvSpPr>
            <a:spLocks noGrp="1"/>
          </p:cNvSpPr>
          <p:nvPr>
            <p:ph type="title"/>
          </p:nvPr>
        </p:nvSpPr>
        <p:spPr>
          <a:xfrm>
            <a:off x="457200" y="18803"/>
            <a:ext cx="8229600" cy="793709"/>
          </a:xfrm>
        </p:spPr>
        <p:txBody>
          <a:bodyPr/>
          <a:lstStyle/>
          <a:p>
            <a:r>
              <a:rPr lang="en-US" dirty="0"/>
              <a:t>Hyperinflation and Dyspnea</a:t>
            </a:r>
          </a:p>
        </p:txBody>
      </p:sp>
      <p:pic>
        <p:nvPicPr>
          <p:cNvPr id="5" name="Picture 4">
            <a:extLst>
              <a:ext uri="{FF2B5EF4-FFF2-40B4-BE49-F238E27FC236}">
                <a16:creationId xmlns:a16="http://schemas.microsoft.com/office/drawing/2014/main" id="{0BD6B267-4EF4-456A-8EF7-7E7714322894}"/>
              </a:ext>
            </a:extLst>
          </p:cNvPr>
          <p:cNvPicPr>
            <a:picLocks noChangeAspect="1"/>
          </p:cNvPicPr>
          <p:nvPr/>
        </p:nvPicPr>
        <p:blipFill>
          <a:blip r:embed="rId4"/>
          <a:stretch>
            <a:fillRect/>
          </a:stretch>
        </p:blipFill>
        <p:spPr>
          <a:xfrm>
            <a:off x="3935299" y="1620520"/>
            <a:ext cx="5134201" cy="3743960"/>
          </a:xfrm>
          <a:prstGeom prst="rect">
            <a:avLst/>
          </a:prstGeom>
        </p:spPr>
      </p:pic>
      <p:sp>
        <p:nvSpPr>
          <p:cNvPr id="6" name="TextBox 5">
            <a:extLst>
              <a:ext uri="{FF2B5EF4-FFF2-40B4-BE49-F238E27FC236}">
                <a16:creationId xmlns:a16="http://schemas.microsoft.com/office/drawing/2014/main" id="{F4D64703-271C-48D2-AF3F-951E227C481A}"/>
              </a:ext>
            </a:extLst>
          </p:cNvPr>
          <p:cNvSpPr txBox="1"/>
          <p:nvPr/>
        </p:nvSpPr>
        <p:spPr>
          <a:xfrm>
            <a:off x="2870508" y="5894548"/>
            <a:ext cx="3402983" cy="307777"/>
          </a:xfrm>
          <a:prstGeom prst="rect">
            <a:avLst/>
          </a:prstGeom>
          <a:noFill/>
        </p:spPr>
        <p:txBody>
          <a:bodyPr wrap="none" rtlCol="0">
            <a:spAutoFit/>
          </a:bodyPr>
          <a:lstStyle/>
          <a:p>
            <a:r>
              <a:rPr lang="en-US" sz="1400" dirty="0"/>
              <a:t>Johnson et al. Chest 1999;116;488-503</a:t>
            </a:r>
          </a:p>
        </p:txBody>
      </p:sp>
      <p:cxnSp>
        <p:nvCxnSpPr>
          <p:cNvPr id="7" name="Straight Arrow Connector 6">
            <a:extLst>
              <a:ext uri="{FF2B5EF4-FFF2-40B4-BE49-F238E27FC236}">
                <a16:creationId xmlns:a16="http://schemas.microsoft.com/office/drawing/2014/main" id="{08309D18-73E9-4E58-A1C8-28811ABA0ED4}"/>
              </a:ext>
            </a:extLst>
          </p:cNvPr>
          <p:cNvCxnSpPr>
            <a:cxnSpLocks/>
          </p:cNvCxnSpPr>
          <p:nvPr/>
        </p:nvCxnSpPr>
        <p:spPr>
          <a:xfrm flipV="1">
            <a:off x="7637318" y="4595554"/>
            <a:ext cx="0" cy="1205344"/>
          </a:xfrm>
          <a:prstGeom prst="straightConnector1">
            <a:avLst/>
          </a:prstGeom>
          <a:ln w="41275">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54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01F57F-7480-4AED-B12E-3ECA1211305C}"/>
              </a:ext>
            </a:extLst>
          </p:cNvPr>
          <p:cNvPicPr>
            <a:picLocks noChangeAspect="1"/>
          </p:cNvPicPr>
          <p:nvPr/>
        </p:nvPicPr>
        <p:blipFill>
          <a:blip r:embed="rId3"/>
          <a:stretch>
            <a:fillRect/>
          </a:stretch>
        </p:blipFill>
        <p:spPr>
          <a:xfrm>
            <a:off x="2213099" y="1412836"/>
            <a:ext cx="4489201" cy="4863600"/>
          </a:xfrm>
          <a:prstGeom prst="rect">
            <a:avLst/>
          </a:prstGeom>
          <a:ln>
            <a:solidFill>
              <a:schemeClr val="bg2">
                <a:lumMod val="10000"/>
              </a:schemeClr>
            </a:solidFill>
          </a:ln>
        </p:spPr>
      </p:pic>
      <p:sp>
        <p:nvSpPr>
          <p:cNvPr id="5" name="Title 4">
            <a:extLst>
              <a:ext uri="{FF2B5EF4-FFF2-40B4-BE49-F238E27FC236}">
                <a16:creationId xmlns:a16="http://schemas.microsoft.com/office/drawing/2014/main" id="{B03E6D02-BE87-4E91-B236-8893DC72027C}"/>
              </a:ext>
            </a:extLst>
          </p:cNvPr>
          <p:cNvSpPr>
            <a:spLocks noGrp="1"/>
          </p:cNvSpPr>
          <p:nvPr>
            <p:ph type="title"/>
          </p:nvPr>
        </p:nvSpPr>
        <p:spPr>
          <a:xfrm>
            <a:off x="-592282" y="330"/>
            <a:ext cx="8229600" cy="793709"/>
          </a:xfrm>
        </p:spPr>
        <p:txBody>
          <a:bodyPr/>
          <a:lstStyle/>
          <a:p>
            <a:pPr algn="ctr"/>
            <a:r>
              <a:rPr lang="en-US" dirty="0"/>
              <a:t>CPET FVLs</a:t>
            </a:r>
          </a:p>
        </p:txBody>
      </p:sp>
    </p:spTree>
    <p:extLst>
      <p:ext uri="{BB962C8B-B14F-4D97-AF65-F5344CB8AC3E}">
        <p14:creationId xmlns:p14="http://schemas.microsoft.com/office/powerpoint/2010/main" val="230659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6914E83-2629-486A-892B-C744DF51B1E8}"/>
              </a:ext>
            </a:extLst>
          </p:cNvPr>
          <p:cNvPicPr>
            <a:picLocks noChangeAspect="1"/>
          </p:cNvPicPr>
          <p:nvPr/>
        </p:nvPicPr>
        <p:blipFill>
          <a:blip r:embed="rId2"/>
          <a:stretch>
            <a:fillRect/>
          </a:stretch>
        </p:blipFill>
        <p:spPr>
          <a:xfrm>
            <a:off x="415636" y="1548245"/>
            <a:ext cx="3771900" cy="4270664"/>
          </a:xfrm>
          <a:prstGeom prst="rect">
            <a:avLst/>
          </a:prstGeom>
          <a:ln>
            <a:solidFill>
              <a:schemeClr val="bg2">
                <a:lumMod val="10000"/>
              </a:schemeClr>
            </a:solidFill>
          </a:ln>
        </p:spPr>
      </p:pic>
      <p:pic>
        <p:nvPicPr>
          <p:cNvPr id="5" name="Picture 4">
            <a:extLst>
              <a:ext uri="{FF2B5EF4-FFF2-40B4-BE49-F238E27FC236}">
                <a16:creationId xmlns:a16="http://schemas.microsoft.com/office/drawing/2014/main" id="{BE8FFCEB-720B-4407-97C7-CD961C093C16}"/>
              </a:ext>
            </a:extLst>
          </p:cNvPr>
          <p:cNvPicPr>
            <a:picLocks noChangeAspect="1"/>
          </p:cNvPicPr>
          <p:nvPr/>
        </p:nvPicPr>
        <p:blipFill>
          <a:blip r:embed="rId3"/>
          <a:stretch>
            <a:fillRect/>
          </a:stretch>
        </p:blipFill>
        <p:spPr>
          <a:xfrm>
            <a:off x="4956466" y="1548245"/>
            <a:ext cx="3771898" cy="4270664"/>
          </a:xfrm>
          <a:prstGeom prst="rect">
            <a:avLst/>
          </a:prstGeom>
          <a:ln>
            <a:solidFill>
              <a:schemeClr val="bg2">
                <a:lumMod val="10000"/>
              </a:schemeClr>
            </a:solidFill>
          </a:ln>
        </p:spPr>
      </p:pic>
      <p:sp>
        <p:nvSpPr>
          <p:cNvPr id="6" name="Title 5">
            <a:extLst>
              <a:ext uri="{FF2B5EF4-FFF2-40B4-BE49-F238E27FC236}">
                <a16:creationId xmlns:a16="http://schemas.microsoft.com/office/drawing/2014/main" id="{B56494E6-5FC7-44F7-B314-23EF15CD31EE}"/>
              </a:ext>
            </a:extLst>
          </p:cNvPr>
          <p:cNvSpPr>
            <a:spLocks noGrp="1"/>
          </p:cNvSpPr>
          <p:nvPr>
            <p:ph type="title"/>
          </p:nvPr>
        </p:nvSpPr>
        <p:spPr>
          <a:xfrm>
            <a:off x="-519586" y="103909"/>
            <a:ext cx="8229600" cy="793709"/>
          </a:xfrm>
        </p:spPr>
        <p:txBody>
          <a:bodyPr/>
          <a:lstStyle/>
          <a:p>
            <a:pPr algn="ctr"/>
            <a:r>
              <a:rPr lang="en-US" dirty="0" err="1"/>
              <a:t>MedGraphics</a:t>
            </a:r>
            <a:endParaRPr lang="en-US" dirty="0"/>
          </a:p>
        </p:txBody>
      </p:sp>
    </p:spTree>
    <p:extLst>
      <p:ext uri="{BB962C8B-B14F-4D97-AF65-F5344CB8AC3E}">
        <p14:creationId xmlns:p14="http://schemas.microsoft.com/office/powerpoint/2010/main" val="1874551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673E-67D0-4A6F-A3C2-1E28357EA278}"/>
              </a:ext>
            </a:extLst>
          </p:cNvPr>
          <p:cNvSpPr>
            <a:spLocks noGrp="1"/>
          </p:cNvSpPr>
          <p:nvPr>
            <p:ph type="title"/>
          </p:nvPr>
        </p:nvSpPr>
        <p:spPr>
          <a:xfrm>
            <a:off x="2119747" y="99506"/>
            <a:ext cx="8229600" cy="793709"/>
          </a:xfrm>
        </p:spPr>
        <p:txBody>
          <a:bodyPr/>
          <a:lstStyle/>
          <a:p>
            <a:r>
              <a:rPr lang="en-US" dirty="0"/>
              <a:t>CPET FVLs - DH</a:t>
            </a:r>
          </a:p>
        </p:txBody>
      </p:sp>
      <p:pic>
        <p:nvPicPr>
          <p:cNvPr id="3" name="Picture 2">
            <a:extLst>
              <a:ext uri="{FF2B5EF4-FFF2-40B4-BE49-F238E27FC236}">
                <a16:creationId xmlns:a16="http://schemas.microsoft.com/office/drawing/2014/main" id="{BBFB5AAD-98B0-467F-8D72-3200A4B21B8E}"/>
              </a:ext>
            </a:extLst>
          </p:cNvPr>
          <p:cNvPicPr>
            <a:picLocks noChangeAspect="1" noChangeArrowheads="1"/>
          </p:cNvPicPr>
          <p:nvPr/>
        </p:nvPicPr>
        <p:blipFill rotWithShape="1">
          <a:blip r:embed="rId3" cstate="print"/>
          <a:srcRect l="29379" t="50255" r="33370" b="1595"/>
          <a:stretch/>
        </p:blipFill>
        <p:spPr bwMode="auto">
          <a:xfrm>
            <a:off x="2119747" y="1350818"/>
            <a:ext cx="4405744" cy="4862946"/>
          </a:xfrm>
          <a:prstGeom prst="rect">
            <a:avLst/>
          </a:prstGeom>
          <a:noFill/>
          <a:ln w="9525">
            <a:solidFill>
              <a:schemeClr val="bg2">
                <a:lumMod val="10000"/>
              </a:schemeClr>
            </a:solidFill>
            <a:miter lim="800000"/>
            <a:headEnd/>
            <a:tailEnd/>
          </a:ln>
        </p:spPr>
      </p:pic>
    </p:spTree>
    <p:extLst>
      <p:ext uri="{BB962C8B-B14F-4D97-AF65-F5344CB8AC3E}">
        <p14:creationId xmlns:p14="http://schemas.microsoft.com/office/powerpoint/2010/main" val="783931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D1C47D-4903-4E50-86AC-9C79C3028706}"/>
              </a:ext>
            </a:extLst>
          </p:cNvPr>
          <p:cNvSpPr>
            <a:spLocks noGrp="1"/>
          </p:cNvSpPr>
          <p:nvPr>
            <p:ph type="title"/>
          </p:nvPr>
        </p:nvSpPr>
        <p:spPr>
          <a:xfrm>
            <a:off x="2961370" y="1497"/>
            <a:ext cx="3834285" cy="793709"/>
          </a:xfrm>
        </p:spPr>
        <p:txBody>
          <a:bodyPr/>
          <a:lstStyle/>
          <a:p>
            <a:r>
              <a:rPr lang="en-US" dirty="0"/>
              <a:t>CPET FVLs</a:t>
            </a:r>
          </a:p>
        </p:txBody>
      </p:sp>
      <p:pic>
        <p:nvPicPr>
          <p:cNvPr id="4" name="Picture 3">
            <a:extLst>
              <a:ext uri="{FF2B5EF4-FFF2-40B4-BE49-F238E27FC236}">
                <a16:creationId xmlns:a16="http://schemas.microsoft.com/office/drawing/2014/main" id="{CA206CAA-F1AB-494D-A42D-E86E292864A5}"/>
              </a:ext>
            </a:extLst>
          </p:cNvPr>
          <p:cNvPicPr>
            <a:picLocks noChangeAspect="1"/>
          </p:cNvPicPr>
          <p:nvPr/>
        </p:nvPicPr>
        <p:blipFill>
          <a:blip r:embed="rId2"/>
          <a:stretch>
            <a:fillRect/>
          </a:stretch>
        </p:blipFill>
        <p:spPr>
          <a:xfrm>
            <a:off x="224495" y="2108233"/>
            <a:ext cx="8695009" cy="2276731"/>
          </a:xfrm>
          <a:prstGeom prst="rect">
            <a:avLst/>
          </a:prstGeom>
          <a:ln>
            <a:solidFill>
              <a:schemeClr val="bg2">
                <a:lumMod val="10000"/>
              </a:schemeClr>
            </a:solidFill>
          </a:ln>
        </p:spPr>
      </p:pic>
      <p:sp>
        <p:nvSpPr>
          <p:cNvPr id="5" name="TextBox 4">
            <a:extLst>
              <a:ext uri="{FF2B5EF4-FFF2-40B4-BE49-F238E27FC236}">
                <a16:creationId xmlns:a16="http://schemas.microsoft.com/office/drawing/2014/main" id="{0B3444A5-B7A7-4E63-98E3-99F22F78F32D}"/>
              </a:ext>
            </a:extLst>
          </p:cNvPr>
          <p:cNvSpPr txBox="1"/>
          <p:nvPr/>
        </p:nvSpPr>
        <p:spPr>
          <a:xfrm>
            <a:off x="2961370" y="5215188"/>
            <a:ext cx="3402983" cy="307777"/>
          </a:xfrm>
          <a:prstGeom prst="rect">
            <a:avLst/>
          </a:prstGeom>
          <a:noFill/>
        </p:spPr>
        <p:txBody>
          <a:bodyPr wrap="none" rtlCol="0">
            <a:spAutoFit/>
          </a:bodyPr>
          <a:lstStyle/>
          <a:p>
            <a:r>
              <a:rPr lang="en-US" sz="1400" dirty="0"/>
              <a:t>Johnson et al. Chest 1999;116;488-503</a:t>
            </a:r>
          </a:p>
        </p:txBody>
      </p:sp>
      <p:sp>
        <p:nvSpPr>
          <p:cNvPr id="6" name="Rectangle 5">
            <a:extLst>
              <a:ext uri="{FF2B5EF4-FFF2-40B4-BE49-F238E27FC236}">
                <a16:creationId xmlns:a16="http://schemas.microsoft.com/office/drawing/2014/main" id="{7620EC8C-7A9B-4B5B-B56B-42570FEBC1E0}"/>
              </a:ext>
            </a:extLst>
          </p:cNvPr>
          <p:cNvSpPr/>
          <p:nvPr/>
        </p:nvSpPr>
        <p:spPr>
          <a:xfrm>
            <a:off x="322118" y="3429000"/>
            <a:ext cx="8489373" cy="218209"/>
          </a:xfrm>
          <a:prstGeom prst="rect">
            <a:avLst/>
          </a:prstGeom>
          <a:no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1056506-2650-40A0-B40C-A59FCA049392}"/>
              </a:ext>
            </a:extLst>
          </p:cNvPr>
          <p:cNvSpPr/>
          <p:nvPr/>
        </p:nvSpPr>
        <p:spPr>
          <a:xfrm>
            <a:off x="322117" y="3210791"/>
            <a:ext cx="8489373" cy="218209"/>
          </a:xfrm>
          <a:prstGeom prst="rect">
            <a:avLst/>
          </a:prstGeom>
          <a:noFill/>
          <a:ln w="190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366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82D40086-E3DB-4110-A917-1EB51446A54C}"/>
              </a:ext>
            </a:extLst>
          </p:cNvPr>
          <p:cNvSpPr txBox="1">
            <a:spLocks/>
          </p:cNvSpPr>
          <p:nvPr/>
        </p:nvSpPr>
        <p:spPr>
          <a:xfrm>
            <a:off x="2795116" y="282051"/>
            <a:ext cx="3834285" cy="793709"/>
          </a:xfrm>
          <a:prstGeom prst="rect">
            <a:avLst/>
          </a:prstGeom>
        </p:spPr>
        <p:txBody>
          <a:bodyPr/>
          <a:lstStyle>
            <a:lvl1pPr algn="l" defTabSz="457200" rtl="0" eaLnBrk="1" latinLnBrk="0" hangingPunct="1">
              <a:spcBef>
                <a:spcPct val="0"/>
              </a:spcBef>
              <a:buNone/>
              <a:defRPr sz="2400" b="1" i="0" kern="1200">
                <a:solidFill>
                  <a:schemeClr val="tx1"/>
                </a:solidFill>
                <a:latin typeface="Verdana"/>
                <a:ea typeface="+mj-ea"/>
                <a:cs typeface="Arial"/>
              </a:defRPr>
            </a:lvl1pPr>
          </a:lstStyle>
          <a:p>
            <a:r>
              <a:rPr lang="en-US"/>
              <a:t>CPET FVLs</a:t>
            </a:r>
            <a:endParaRPr lang="en-US" dirty="0"/>
          </a:p>
        </p:txBody>
      </p:sp>
      <p:sp>
        <p:nvSpPr>
          <p:cNvPr id="3" name="Content Placeholder 4">
            <a:extLst>
              <a:ext uri="{FF2B5EF4-FFF2-40B4-BE49-F238E27FC236}">
                <a16:creationId xmlns:a16="http://schemas.microsoft.com/office/drawing/2014/main" id="{11869A9F-A15F-4236-9B6E-8442CDCC2DCF}"/>
              </a:ext>
            </a:extLst>
          </p:cNvPr>
          <p:cNvSpPr txBox="1">
            <a:spLocks/>
          </p:cNvSpPr>
          <p:nvPr/>
        </p:nvSpPr>
        <p:spPr>
          <a:xfrm>
            <a:off x="1142960" y="1264375"/>
            <a:ext cx="8229600" cy="4970170"/>
          </a:xfrm>
          <a:prstGeom prst="rect">
            <a:avLst/>
          </a:prstGeom>
        </p:spPr>
        <p:txBody>
          <a:bodyPr/>
          <a:lstStyle>
            <a:lvl1pPr marL="0" indent="0" algn="l" defTabSz="457200" rtl="0" eaLnBrk="1" latinLnBrk="0" hangingPunct="1">
              <a:spcBef>
                <a:spcPct val="20000"/>
              </a:spcBef>
              <a:spcAft>
                <a:spcPts val="600"/>
              </a:spcAft>
              <a:buClr>
                <a:schemeClr val="accent4"/>
              </a:buClr>
              <a:buFontTx/>
              <a:buNone/>
              <a:defRPr sz="2100" b="0" i="0" kern="1200">
                <a:solidFill>
                  <a:schemeClr val="tx1"/>
                </a:solidFill>
                <a:latin typeface="Arial"/>
                <a:ea typeface="+mn-ea"/>
                <a:cs typeface="Arial"/>
              </a:defRPr>
            </a:lvl1pPr>
            <a:lvl2pPr marL="0" indent="0" algn="l" defTabSz="457200" rtl="0" eaLnBrk="1" latinLnBrk="0" hangingPunct="1">
              <a:spcBef>
                <a:spcPct val="20000"/>
              </a:spcBef>
              <a:buClr>
                <a:schemeClr val="accent4"/>
              </a:buClr>
              <a:buFont typeface="Arial"/>
              <a:buNone/>
              <a:defRPr sz="1800" b="0" i="0" kern="1200">
                <a:solidFill>
                  <a:schemeClr val="tx1"/>
                </a:solidFill>
                <a:latin typeface="Arial"/>
                <a:ea typeface="+mn-ea"/>
                <a:cs typeface="Arial"/>
              </a:defRPr>
            </a:lvl2pPr>
            <a:lvl3pPr marL="458788" indent="-228600" algn="l" defTabSz="457200" rtl="0" eaLnBrk="1" latinLnBrk="0" hangingPunct="1">
              <a:spcBef>
                <a:spcPct val="20000"/>
              </a:spcBef>
              <a:buClr>
                <a:schemeClr val="accent4"/>
              </a:buClr>
              <a:buFont typeface="Arial"/>
              <a:buChar char="•"/>
              <a:defRPr sz="1800" b="0" i="0" kern="1200">
                <a:solidFill>
                  <a:schemeClr val="tx1"/>
                </a:solidFill>
                <a:latin typeface="Arial"/>
                <a:ea typeface="+mn-ea"/>
                <a:cs typeface="Arial"/>
              </a:defRPr>
            </a:lvl3pPr>
            <a:lvl4pPr marL="908050" indent="-230188" algn="l" defTabSz="457200" rtl="0" eaLnBrk="1" latinLnBrk="0" hangingPunct="1">
              <a:spcBef>
                <a:spcPct val="20000"/>
              </a:spcBef>
              <a:buClr>
                <a:schemeClr val="accent4"/>
              </a:buClr>
              <a:buFont typeface="Arial"/>
              <a:buChar char="•"/>
              <a:defRPr sz="1800" b="0" i="0" kern="1200">
                <a:solidFill>
                  <a:schemeClr val="tx1"/>
                </a:solidFill>
                <a:latin typeface="Arial"/>
                <a:ea typeface="+mn-ea"/>
                <a:cs typeface="Arial"/>
              </a:defRPr>
            </a:lvl4pPr>
            <a:lvl5pPr marL="1490663" indent="-290513" algn="l" defTabSz="457200" rtl="0" eaLnBrk="1" latinLnBrk="0" hangingPunct="1">
              <a:spcBef>
                <a:spcPct val="20000"/>
              </a:spcBef>
              <a:buClr>
                <a:schemeClr val="accent4"/>
              </a:buClr>
              <a:buFont typeface="Arial"/>
              <a:buChar char="•"/>
              <a:defRPr sz="18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800" dirty="0"/>
              <a:t>↑ EELV not specific for DH</a:t>
            </a:r>
          </a:p>
          <a:p>
            <a:pPr marL="801688" lvl="2" indent="-342900">
              <a:buFont typeface="Arial" panose="020B0604020202020204" pitchFamily="34" charset="0"/>
              <a:buChar char="•"/>
            </a:pPr>
            <a:r>
              <a:rPr lang="en-US" sz="2400" dirty="0"/>
              <a:t>CHF, hyperventilation, obesity</a:t>
            </a:r>
          </a:p>
          <a:p>
            <a:pPr marL="801688" lvl="2" indent="-342900">
              <a:buFont typeface="Arial" panose="020B0604020202020204" pitchFamily="34" charset="0"/>
              <a:buChar char="•"/>
            </a:pPr>
            <a:r>
              <a:rPr lang="en-US" sz="2400" dirty="0"/>
              <a:t>High requirement/capacity </a:t>
            </a:r>
          </a:p>
          <a:p>
            <a:pPr marL="342900" lvl="1" indent="-342900">
              <a:buFont typeface="Arial" panose="020B0604020202020204" pitchFamily="34" charset="0"/>
              <a:buChar char="•"/>
            </a:pPr>
            <a:r>
              <a:rPr lang="en-US" sz="2800" dirty="0"/>
              <a:t>IC/VE slope</a:t>
            </a:r>
          </a:p>
          <a:p>
            <a:pPr marL="801688" lvl="2" indent="-342900">
              <a:buFont typeface="Arial" panose="020B0604020202020204" pitchFamily="34" charset="0"/>
              <a:buChar char="•"/>
            </a:pPr>
            <a:r>
              <a:rPr lang="en-US" sz="2400" dirty="0"/>
              <a:t>Improved accuracy</a:t>
            </a:r>
          </a:p>
        </p:txBody>
      </p:sp>
      <p:pic>
        <p:nvPicPr>
          <p:cNvPr id="4" name="Picture 3">
            <a:extLst>
              <a:ext uri="{FF2B5EF4-FFF2-40B4-BE49-F238E27FC236}">
                <a16:creationId xmlns:a16="http://schemas.microsoft.com/office/drawing/2014/main" id="{019E669B-BAE4-4729-9EFB-8DCACC184E4A}"/>
              </a:ext>
            </a:extLst>
          </p:cNvPr>
          <p:cNvPicPr>
            <a:picLocks noChangeAspect="1"/>
          </p:cNvPicPr>
          <p:nvPr/>
        </p:nvPicPr>
        <p:blipFill>
          <a:blip r:embed="rId3"/>
          <a:stretch>
            <a:fillRect/>
          </a:stretch>
        </p:blipFill>
        <p:spPr>
          <a:xfrm>
            <a:off x="1142960" y="4389028"/>
            <a:ext cx="2880903" cy="2409194"/>
          </a:xfrm>
          <a:prstGeom prst="rect">
            <a:avLst/>
          </a:prstGeom>
        </p:spPr>
      </p:pic>
      <p:pic>
        <p:nvPicPr>
          <p:cNvPr id="5" name="Picture 4">
            <a:extLst>
              <a:ext uri="{FF2B5EF4-FFF2-40B4-BE49-F238E27FC236}">
                <a16:creationId xmlns:a16="http://schemas.microsoft.com/office/drawing/2014/main" id="{6E3AE9CC-B9D8-4933-A088-40159D1048B3}"/>
              </a:ext>
            </a:extLst>
          </p:cNvPr>
          <p:cNvPicPr>
            <a:picLocks noChangeAspect="1"/>
          </p:cNvPicPr>
          <p:nvPr/>
        </p:nvPicPr>
        <p:blipFill>
          <a:blip r:embed="rId4"/>
          <a:stretch>
            <a:fillRect/>
          </a:stretch>
        </p:blipFill>
        <p:spPr>
          <a:xfrm>
            <a:off x="5146441" y="4389028"/>
            <a:ext cx="2572363" cy="2285882"/>
          </a:xfrm>
          <a:prstGeom prst="rect">
            <a:avLst/>
          </a:prstGeom>
        </p:spPr>
      </p:pic>
    </p:spTree>
    <p:extLst>
      <p:ext uri="{BB962C8B-B14F-4D97-AF65-F5344CB8AC3E}">
        <p14:creationId xmlns:p14="http://schemas.microsoft.com/office/powerpoint/2010/main" val="2451534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540287" y="1794699"/>
            <a:ext cx="8229600" cy="4970170"/>
          </a:xfrm>
        </p:spPr>
        <p:txBody>
          <a:bodyPr/>
          <a:lstStyle/>
          <a:p>
            <a:pPr marL="0" indent="0">
              <a:buNone/>
            </a:pPr>
            <a:endParaRPr lang="en-US" altLang="en-US" sz="2800" dirty="0"/>
          </a:p>
          <a:p>
            <a:pPr lvl="2">
              <a:buFont typeface="Arial" panose="020B0604020202020204" pitchFamily="34" charset="0"/>
              <a:buChar char="•"/>
            </a:pPr>
            <a:r>
              <a:rPr lang="en-US" altLang="en-US" sz="2800" dirty="0"/>
              <a:t>Understand Dynamic Hyperinflation (DH)</a:t>
            </a:r>
          </a:p>
          <a:p>
            <a:pPr lvl="2">
              <a:buFont typeface="Arial" panose="020B0604020202020204" pitchFamily="34" charset="0"/>
              <a:buChar char="•"/>
            </a:pPr>
            <a:r>
              <a:rPr lang="en-US" altLang="en-US" sz="2800" dirty="0"/>
              <a:t>Review Mechanisms of Dyspnea</a:t>
            </a:r>
          </a:p>
          <a:p>
            <a:pPr lvl="2">
              <a:buFont typeface="Arial" panose="020B0604020202020204" pitchFamily="34" charset="0"/>
              <a:buChar char="•"/>
            </a:pPr>
            <a:r>
              <a:rPr lang="en-US" altLang="en-US" sz="2800" dirty="0"/>
              <a:t>Identify DH on CPET</a:t>
            </a:r>
          </a:p>
          <a:p>
            <a:pPr lvl="3">
              <a:buFont typeface="Arial" panose="020B0604020202020204" pitchFamily="34" charset="0"/>
              <a:buChar char="•"/>
            </a:pPr>
            <a:r>
              <a:rPr lang="en-US" altLang="en-US" sz="2200" dirty="0"/>
              <a:t>FVLs versus VE/MVV</a:t>
            </a:r>
          </a:p>
          <a:p>
            <a:pPr lvl="2">
              <a:buFont typeface="Arial" panose="020B0604020202020204" pitchFamily="34" charset="0"/>
              <a:buChar char="•"/>
            </a:pPr>
            <a:endParaRPr lang="en-US" altLang="en-US" sz="2800" dirty="0"/>
          </a:p>
          <a:p>
            <a:pPr lvl="1"/>
            <a:endParaRPr lang="en-US" altLang="en-US" dirty="0"/>
          </a:p>
        </p:txBody>
      </p:sp>
      <p:sp>
        <p:nvSpPr>
          <p:cNvPr id="4098" name="Rectangle 2"/>
          <p:cNvSpPr>
            <a:spLocks noGrp="1" noChangeArrowheads="1"/>
          </p:cNvSpPr>
          <p:nvPr>
            <p:ph type="title"/>
          </p:nvPr>
        </p:nvSpPr>
        <p:spPr/>
        <p:txBody>
          <a:bodyPr/>
          <a:lstStyle/>
          <a:p>
            <a:r>
              <a:rPr lang="en-US" altLang="en-US" dirty="0"/>
              <a:t>Learning Objectives</a:t>
            </a:r>
          </a:p>
        </p:txBody>
      </p:sp>
    </p:spTree>
    <p:extLst>
      <p:ext uri="{BB962C8B-B14F-4D97-AF65-F5344CB8AC3E}">
        <p14:creationId xmlns:p14="http://schemas.microsoft.com/office/powerpoint/2010/main" val="365606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7D4FD8-CDD5-439B-BEF5-2DBB41C57673}"/>
              </a:ext>
            </a:extLst>
          </p:cNvPr>
          <p:cNvPicPr>
            <a:picLocks noChangeAspect="1"/>
          </p:cNvPicPr>
          <p:nvPr/>
        </p:nvPicPr>
        <p:blipFill>
          <a:blip r:embed="rId3"/>
          <a:stretch>
            <a:fillRect/>
          </a:stretch>
        </p:blipFill>
        <p:spPr>
          <a:xfrm>
            <a:off x="2721088" y="1785257"/>
            <a:ext cx="3964170" cy="4245429"/>
          </a:xfrm>
          <a:prstGeom prst="rect">
            <a:avLst/>
          </a:prstGeom>
        </p:spPr>
      </p:pic>
    </p:spTree>
    <p:extLst>
      <p:ext uri="{BB962C8B-B14F-4D97-AF65-F5344CB8AC3E}">
        <p14:creationId xmlns:p14="http://schemas.microsoft.com/office/powerpoint/2010/main" val="1153409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4EFEF6-1459-4511-AE89-CD0D7C5B8C89}"/>
              </a:ext>
            </a:extLst>
          </p:cNvPr>
          <p:cNvSpPr txBox="1"/>
          <p:nvPr/>
        </p:nvSpPr>
        <p:spPr>
          <a:xfrm>
            <a:off x="2920746" y="2908453"/>
            <a:ext cx="3302507" cy="830997"/>
          </a:xfrm>
          <a:prstGeom prst="rect">
            <a:avLst/>
          </a:prstGeom>
          <a:noFill/>
        </p:spPr>
        <p:txBody>
          <a:bodyPr wrap="none" rtlCol="0">
            <a:spAutoFit/>
          </a:bodyPr>
          <a:lstStyle/>
          <a:p>
            <a:r>
              <a:rPr lang="en-US" sz="4800" dirty="0"/>
              <a:t>Questions?</a:t>
            </a:r>
          </a:p>
        </p:txBody>
      </p:sp>
    </p:spTree>
    <p:extLst>
      <p:ext uri="{BB962C8B-B14F-4D97-AF65-F5344CB8AC3E}">
        <p14:creationId xmlns:p14="http://schemas.microsoft.com/office/powerpoint/2010/main" val="1734586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540287" y="1794699"/>
            <a:ext cx="8229600" cy="4970170"/>
          </a:xfrm>
        </p:spPr>
        <p:txBody>
          <a:bodyPr/>
          <a:lstStyle/>
          <a:p>
            <a:pPr marL="0" indent="0">
              <a:buNone/>
            </a:pPr>
            <a:endParaRPr lang="en-US" altLang="en-US" sz="2800" dirty="0"/>
          </a:p>
          <a:p>
            <a:pPr lvl="2">
              <a:buFont typeface="Arial" panose="020B0604020202020204" pitchFamily="34" charset="0"/>
              <a:buChar char="•"/>
            </a:pPr>
            <a:r>
              <a:rPr lang="en-US" altLang="en-US" sz="2800" dirty="0"/>
              <a:t>Understand Dynamic Hyperinflation (DH)</a:t>
            </a:r>
          </a:p>
          <a:p>
            <a:pPr lvl="2">
              <a:buFont typeface="Arial" panose="020B0604020202020204" pitchFamily="34" charset="0"/>
              <a:buChar char="•"/>
            </a:pPr>
            <a:r>
              <a:rPr lang="en-US" altLang="en-US" sz="2800" dirty="0"/>
              <a:t>Review Mechanisms of Dyspnea</a:t>
            </a:r>
          </a:p>
          <a:p>
            <a:pPr lvl="2">
              <a:buFont typeface="Arial" panose="020B0604020202020204" pitchFamily="34" charset="0"/>
              <a:buChar char="•"/>
            </a:pPr>
            <a:r>
              <a:rPr lang="en-US" altLang="en-US" sz="2800" dirty="0"/>
              <a:t>Identify DH on CPET</a:t>
            </a:r>
          </a:p>
          <a:p>
            <a:pPr lvl="3">
              <a:buFont typeface="Arial" panose="020B0604020202020204" pitchFamily="34" charset="0"/>
              <a:buChar char="•"/>
            </a:pPr>
            <a:r>
              <a:rPr lang="en-US" altLang="en-US" sz="2200" dirty="0"/>
              <a:t>FVLs versus VE/MVV</a:t>
            </a:r>
          </a:p>
          <a:p>
            <a:pPr lvl="2">
              <a:buFont typeface="Arial" panose="020B0604020202020204" pitchFamily="34" charset="0"/>
              <a:buChar char="•"/>
            </a:pPr>
            <a:endParaRPr lang="en-US" altLang="en-US" sz="2800" dirty="0"/>
          </a:p>
          <a:p>
            <a:pPr lvl="1"/>
            <a:endParaRPr lang="en-US" altLang="en-US" dirty="0"/>
          </a:p>
        </p:txBody>
      </p:sp>
      <p:sp>
        <p:nvSpPr>
          <p:cNvPr id="4098" name="Rectangle 2"/>
          <p:cNvSpPr>
            <a:spLocks noGrp="1" noChangeArrowheads="1"/>
          </p:cNvSpPr>
          <p:nvPr>
            <p:ph type="title"/>
          </p:nvPr>
        </p:nvSpPr>
        <p:spPr/>
        <p:txBody>
          <a:bodyPr/>
          <a:lstStyle/>
          <a:p>
            <a:r>
              <a:rPr lang="en-US" altLang="en-US" dirty="0"/>
              <a:t>Learning Objectives</a:t>
            </a:r>
          </a:p>
        </p:txBody>
      </p:sp>
    </p:spTree>
    <p:extLst>
      <p:ext uri="{BB962C8B-B14F-4D97-AF65-F5344CB8AC3E}">
        <p14:creationId xmlns:p14="http://schemas.microsoft.com/office/powerpoint/2010/main" val="258110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2A8C0-4458-44C0-A0B5-8851D536F8A1}"/>
              </a:ext>
            </a:extLst>
          </p:cNvPr>
          <p:cNvSpPr>
            <a:spLocks noGrp="1"/>
          </p:cNvSpPr>
          <p:nvPr>
            <p:ph type="title"/>
          </p:nvPr>
        </p:nvSpPr>
        <p:spPr/>
        <p:txBody>
          <a:bodyPr/>
          <a:lstStyle/>
          <a:p>
            <a:r>
              <a:rPr lang="en-US" dirty="0"/>
              <a:t>Dynamic Hyperinflation</a:t>
            </a:r>
          </a:p>
        </p:txBody>
      </p:sp>
      <p:sp>
        <p:nvSpPr>
          <p:cNvPr id="3" name="Content Placeholder 2">
            <a:extLst>
              <a:ext uri="{FF2B5EF4-FFF2-40B4-BE49-F238E27FC236}">
                <a16:creationId xmlns:a16="http://schemas.microsoft.com/office/drawing/2014/main" id="{816B3B1A-9E83-4476-9782-7AAD438ED1FF}"/>
              </a:ext>
            </a:extLst>
          </p:cNvPr>
          <p:cNvSpPr>
            <a:spLocks noGrp="1"/>
          </p:cNvSpPr>
          <p:nvPr>
            <p:ph idx="1"/>
          </p:nvPr>
        </p:nvSpPr>
        <p:spPr>
          <a:xfrm>
            <a:off x="540287" y="2109008"/>
            <a:ext cx="8229600" cy="4970170"/>
          </a:xfrm>
        </p:spPr>
        <p:txBody>
          <a:bodyPr/>
          <a:lstStyle/>
          <a:p>
            <a:r>
              <a:rPr lang="en-US" dirty="0"/>
              <a:t>In airway disease:</a:t>
            </a:r>
          </a:p>
          <a:p>
            <a:pPr lvl="3"/>
            <a:r>
              <a:rPr lang="en-US" sz="2000" dirty="0"/>
              <a:t>End-expiratory lung volume (EELV) ↑</a:t>
            </a:r>
          </a:p>
          <a:p>
            <a:pPr lvl="3"/>
            <a:r>
              <a:rPr lang="en-US" sz="2000" dirty="0"/>
              <a:t>Airways collapse at low lung volumes</a:t>
            </a:r>
          </a:p>
          <a:p>
            <a:pPr lvl="3"/>
            <a:r>
              <a:rPr lang="en-US" sz="2000" dirty="0"/>
              <a:t>↑ with obstruction/ventilation</a:t>
            </a:r>
          </a:p>
          <a:p>
            <a:r>
              <a:rPr lang="en-US" dirty="0"/>
              <a:t>“Air-trapping” with ↑ ventilation</a:t>
            </a:r>
          </a:p>
        </p:txBody>
      </p:sp>
      <p:sp>
        <p:nvSpPr>
          <p:cNvPr id="5" name="TextBox 4">
            <a:extLst>
              <a:ext uri="{FF2B5EF4-FFF2-40B4-BE49-F238E27FC236}">
                <a16:creationId xmlns:a16="http://schemas.microsoft.com/office/drawing/2014/main" id="{675A2669-993F-43A4-AF50-BD07085BF1DA}"/>
              </a:ext>
            </a:extLst>
          </p:cNvPr>
          <p:cNvSpPr txBox="1"/>
          <p:nvPr/>
        </p:nvSpPr>
        <p:spPr>
          <a:xfrm>
            <a:off x="2628682" y="6280059"/>
            <a:ext cx="3704860" cy="307777"/>
          </a:xfrm>
          <a:prstGeom prst="rect">
            <a:avLst/>
          </a:prstGeom>
          <a:noFill/>
        </p:spPr>
        <p:txBody>
          <a:bodyPr wrap="none" rtlCol="0">
            <a:spAutoFit/>
          </a:bodyPr>
          <a:lstStyle/>
          <a:p>
            <a:r>
              <a:rPr lang="it-IT" sz="1400" dirty="0"/>
              <a:t>Dolmage et al. Res Med 2013; 107: 953-958</a:t>
            </a:r>
            <a:endParaRPr lang="en-US" sz="1400" dirty="0"/>
          </a:p>
        </p:txBody>
      </p:sp>
    </p:spTree>
    <p:extLst>
      <p:ext uri="{BB962C8B-B14F-4D97-AF65-F5344CB8AC3E}">
        <p14:creationId xmlns:p14="http://schemas.microsoft.com/office/powerpoint/2010/main" val="3766296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62269-3A56-4F34-9637-0BF7EFC354E1}"/>
              </a:ext>
            </a:extLst>
          </p:cNvPr>
          <p:cNvSpPr>
            <a:spLocks noGrp="1"/>
          </p:cNvSpPr>
          <p:nvPr>
            <p:ph type="title"/>
          </p:nvPr>
        </p:nvSpPr>
        <p:spPr/>
        <p:txBody>
          <a:bodyPr/>
          <a:lstStyle/>
          <a:p>
            <a:r>
              <a:rPr lang="en-US" dirty="0"/>
              <a:t>Dynamic Hyperinflation</a:t>
            </a:r>
          </a:p>
        </p:txBody>
      </p:sp>
      <p:pic>
        <p:nvPicPr>
          <p:cNvPr id="4" name="Content Placeholder 3">
            <a:extLst>
              <a:ext uri="{FF2B5EF4-FFF2-40B4-BE49-F238E27FC236}">
                <a16:creationId xmlns:a16="http://schemas.microsoft.com/office/drawing/2014/main" id="{5C6A66F0-B1D6-4843-BEB3-9E858C55C123}"/>
              </a:ext>
            </a:extLst>
          </p:cNvPr>
          <p:cNvPicPr>
            <a:picLocks noGrp="1" noChangeAspect="1"/>
          </p:cNvPicPr>
          <p:nvPr>
            <p:ph idx="1"/>
          </p:nvPr>
        </p:nvPicPr>
        <p:blipFill>
          <a:blip r:embed="rId3"/>
          <a:stretch>
            <a:fillRect/>
          </a:stretch>
        </p:blipFill>
        <p:spPr>
          <a:xfrm>
            <a:off x="1496291" y="1672936"/>
            <a:ext cx="5964382" cy="4281055"/>
          </a:xfrm>
          <a:prstGeom prst="rect">
            <a:avLst/>
          </a:prstGeom>
          <a:ln w="15875">
            <a:solidFill>
              <a:schemeClr val="bg2">
                <a:lumMod val="10000"/>
              </a:schemeClr>
            </a:solidFill>
          </a:ln>
        </p:spPr>
      </p:pic>
      <p:sp>
        <p:nvSpPr>
          <p:cNvPr id="5" name="TextBox 4">
            <a:extLst>
              <a:ext uri="{FF2B5EF4-FFF2-40B4-BE49-F238E27FC236}">
                <a16:creationId xmlns:a16="http://schemas.microsoft.com/office/drawing/2014/main" id="{108E4543-4962-4A30-B9BB-2E34636614AF}"/>
              </a:ext>
            </a:extLst>
          </p:cNvPr>
          <p:cNvSpPr txBox="1"/>
          <p:nvPr/>
        </p:nvSpPr>
        <p:spPr>
          <a:xfrm>
            <a:off x="3175721" y="6273377"/>
            <a:ext cx="2605521" cy="307777"/>
          </a:xfrm>
          <a:prstGeom prst="rect">
            <a:avLst/>
          </a:prstGeom>
          <a:noFill/>
        </p:spPr>
        <p:txBody>
          <a:bodyPr wrap="none" rtlCol="0">
            <a:spAutoFit/>
          </a:bodyPr>
          <a:lstStyle/>
          <a:p>
            <a:r>
              <a:rPr lang="en-US" sz="1400" dirty="0"/>
              <a:t>Ann ATS 2018; 15:1096–1104</a:t>
            </a:r>
          </a:p>
        </p:txBody>
      </p:sp>
    </p:spTree>
    <p:extLst>
      <p:ext uri="{BB962C8B-B14F-4D97-AF65-F5344CB8AC3E}">
        <p14:creationId xmlns:p14="http://schemas.microsoft.com/office/powerpoint/2010/main" val="453808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550D4-0D93-4799-B8A9-CBB58261D476}"/>
              </a:ext>
            </a:extLst>
          </p:cNvPr>
          <p:cNvSpPr>
            <a:spLocks noGrp="1"/>
          </p:cNvSpPr>
          <p:nvPr>
            <p:ph type="title"/>
          </p:nvPr>
        </p:nvSpPr>
        <p:spPr/>
        <p:txBody>
          <a:bodyPr/>
          <a:lstStyle/>
          <a:p>
            <a:r>
              <a:rPr lang="en-US" dirty="0"/>
              <a:t>Dynamic Hyperinflation</a:t>
            </a:r>
          </a:p>
        </p:txBody>
      </p:sp>
      <p:sp>
        <p:nvSpPr>
          <p:cNvPr id="3" name="Content Placeholder 2">
            <a:extLst>
              <a:ext uri="{FF2B5EF4-FFF2-40B4-BE49-F238E27FC236}">
                <a16:creationId xmlns:a16="http://schemas.microsoft.com/office/drawing/2014/main" id="{4FBFDD33-3FBE-4F87-8648-C6D525EDE2CE}"/>
              </a:ext>
            </a:extLst>
          </p:cNvPr>
          <p:cNvSpPr>
            <a:spLocks noGrp="1"/>
          </p:cNvSpPr>
          <p:nvPr>
            <p:ph idx="1"/>
          </p:nvPr>
        </p:nvSpPr>
        <p:spPr>
          <a:xfrm>
            <a:off x="2036579" y="1536196"/>
            <a:ext cx="8229600" cy="4970170"/>
          </a:xfrm>
        </p:spPr>
        <p:txBody>
          <a:bodyPr/>
          <a:lstStyle/>
          <a:p>
            <a:r>
              <a:rPr lang="en-US" dirty="0"/>
              <a:t>Consequences</a:t>
            </a:r>
          </a:p>
          <a:p>
            <a:pPr lvl="3"/>
            <a:r>
              <a:rPr lang="en-US" sz="2000" dirty="0"/>
              <a:t>↑ Inspiratory work</a:t>
            </a:r>
          </a:p>
          <a:p>
            <a:pPr lvl="3"/>
            <a:r>
              <a:rPr lang="en-US" sz="2000" dirty="0"/>
              <a:t>Mechanical limitation</a:t>
            </a:r>
          </a:p>
          <a:p>
            <a:pPr lvl="3"/>
            <a:r>
              <a:rPr lang="en-US" sz="2000" dirty="0"/>
              <a:t>Neuromechanical uncoupling</a:t>
            </a:r>
            <a:br>
              <a:rPr lang="en-US" sz="2000" dirty="0"/>
            </a:br>
            <a:endParaRPr lang="en-US" sz="2000" dirty="0"/>
          </a:p>
        </p:txBody>
      </p:sp>
      <p:pic>
        <p:nvPicPr>
          <p:cNvPr id="5" name="Picture 4">
            <a:extLst>
              <a:ext uri="{FF2B5EF4-FFF2-40B4-BE49-F238E27FC236}">
                <a16:creationId xmlns:a16="http://schemas.microsoft.com/office/drawing/2014/main" id="{3C238E42-0F14-4637-BFCB-37647B8044B3}"/>
              </a:ext>
            </a:extLst>
          </p:cNvPr>
          <p:cNvPicPr>
            <a:picLocks noChangeAspect="1"/>
          </p:cNvPicPr>
          <p:nvPr/>
        </p:nvPicPr>
        <p:blipFill>
          <a:blip r:embed="rId2"/>
          <a:stretch>
            <a:fillRect/>
          </a:stretch>
        </p:blipFill>
        <p:spPr>
          <a:xfrm>
            <a:off x="2358736" y="3761509"/>
            <a:ext cx="3917373" cy="2587336"/>
          </a:xfrm>
          <a:prstGeom prst="rect">
            <a:avLst/>
          </a:prstGeom>
        </p:spPr>
      </p:pic>
    </p:spTree>
    <p:extLst>
      <p:ext uri="{BB962C8B-B14F-4D97-AF65-F5344CB8AC3E}">
        <p14:creationId xmlns:p14="http://schemas.microsoft.com/office/powerpoint/2010/main" val="274103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3BA3D-590B-4F4D-BB09-B0F47067DDFA}"/>
              </a:ext>
            </a:extLst>
          </p:cNvPr>
          <p:cNvSpPr>
            <a:spLocks noGrp="1"/>
          </p:cNvSpPr>
          <p:nvPr>
            <p:ph type="title"/>
          </p:nvPr>
        </p:nvSpPr>
        <p:spPr>
          <a:xfrm>
            <a:off x="3486687" y="-57464"/>
            <a:ext cx="8229600" cy="793709"/>
          </a:xfrm>
        </p:spPr>
        <p:txBody>
          <a:bodyPr/>
          <a:lstStyle/>
          <a:p>
            <a:r>
              <a:rPr lang="en-US" dirty="0"/>
              <a:t>Dyspnea</a:t>
            </a:r>
          </a:p>
        </p:txBody>
      </p:sp>
      <p:pic>
        <p:nvPicPr>
          <p:cNvPr id="3" name="Picture 2">
            <a:extLst>
              <a:ext uri="{FF2B5EF4-FFF2-40B4-BE49-F238E27FC236}">
                <a16:creationId xmlns:a16="http://schemas.microsoft.com/office/drawing/2014/main" id="{A6F7AA7C-B71A-46DF-9BD5-4FC1603B8162}"/>
              </a:ext>
            </a:extLst>
          </p:cNvPr>
          <p:cNvPicPr>
            <a:picLocks noChangeAspect="1"/>
          </p:cNvPicPr>
          <p:nvPr/>
        </p:nvPicPr>
        <p:blipFill>
          <a:blip r:embed="rId3"/>
          <a:stretch>
            <a:fillRect/>
          </a:stretch>
        </p:blipFill>
        <p:spPr>
          <a:xfrm>
            <a:off x="211799" y="1169016"/>
            <a:ext cx="4360201" cy="4271734"/>
          </a:xfrm>
          <a:prstGeom prst="rect">
            <a:avLst/>
          </a:prstGeom>
        </p:spPr>
      </p:pic>
      <p:pic>
        <p:nvPicPr>
          <p:cNvPr id="4" name="Picture 3">
            <a:extLst>
              <a:ext uri="{FF2B5EF4-FFF2-40B4-BE49-F238E27FC236}">
                <a16:creationId xmlns:a16="http://schemas.microsoft.com/office/drawing/2014/main" id="{F59A94DC-05BB-4B2A-812A-68C3BA6E34AC}"/>
              </a:ext>
            </a:extLst>
          </p:cNvPr>
          <p:cNvPicPr>
            <a:picLocks noChangeAspect="1"/>
          </p:cNvPicPr>
          <p:nvPr/>
        </p:nvPicPr>
        <p:blipFill>
          <a:blip r:embed="rId4"/>
          <a:stretch>
            <a:fillRect/>
          </a:stretch>
        </p:blipFill>
        <p:spPr>
          <a:xfrm>
            <a:off x="4738520" y="1191533"/>
            <a:ext cx="4076400" cy="4226700"/>
          </a:xfrm>
          <a:prstGeom prst="rect">
            <a:avLst/>
          </a:prstGeom>
        </p:spPr>
      </p:pic>
      <p:sp>
        <p:nvSpPr>
          <p:cNvPr id="5" name="TextBox 4">
            <a:extLst>
              <a:ext uri="{FF2B5EF4-FFF2-40B4-BE49-F238E27FC236}">
                <a16:creationId xmlns:a16="http://schemas.microsoft.com/office/drawing/2014/main" id="{A2312052-D293-41CA-AB42-E605D39614A6}"/>
              </a:ext>
            </a:extLst>
          </p:cNvPr>
          <p:cNvSpPr txBox="1"/>
          <p:nvPr/>
        </p:nvSpPr>
        <p:spPr>
          <a:xfrm>
            <a:off x="2391899" y="5899983"/>
            <a:ext cx="3890296" cy="307777"/>
          </a:xfrm>
          <a:prstGeom prst="rect">
            <a:avLst/>
          </a:prstGeom>
          <a:noFill/>
        </p:spPr>
        <p:txBody>
          <a:bodyPr wrap="none" rtlCol="0">
            <a:spAutoFit/>
          </a:bodyPr>
          <a:lstStyle/>
          <a:p>
            <a:r>
              <a:rPr lang="en-US" sz="1400" dirty="0" err="1"/>
              <a:t>Nauserhwan</a:t>
            </a:r>
            <a:r>
              <a:rPr lang="en-US" sz="1400" dirty="0"/>
              <a:t>, Lee. Chest 2010;138: 1196-1201</a:t>
            </a:r>
          </a:p>
        </p:txBody>
      </p:sp>
      <p:sp>
        <p:nvSpPr>
          <p:cNvPr id="6" name="Oval 5">
            <a:extLst>
              <a:ext uri="{FF2B5EF4-FFF2-40B4-BE49-F238E27FC236}">
                <a16:creationId xmlns:a16="http://schemas.microsoft.com/office/drawing/2014/main" id="{7FDD8B3A-ED6F-4BA2-994D-D92B659C3ABE}"/>
              </a:ext>
            </a:extLst>
          </p:cNvPr>
          <p:cNvSpPr/>
          <p:nvPr/>
        </p:nvSpPr>
        <p:spPr>
          <a:xfrm>
            <a:off x="2283331" y="3865418"/>
            <a:ext cx="1203356" cy="1371600"/>
          </a:xfrm>
          <a:prstGeom prst="ellipse">
            <a:avLst/>
          </a:prstGeom>
          <a:noFill/>
          <a:ln w="158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C51473B-0E8F-44D4-998E-5C42DFC43DB4}"/>
              </a:ext>
            </a:extLst>
          </p:cNvPr>
          <p:cNvSpPr/>
          <p:nvPr/>
        </p:nvSpPr>
        <p:spPr>
          <a:xfrm>
            <a:off x="3149814" y="3304883"/>
            <a:ext cx="1203356" cy="1547672"/>
          </a:xfrm>
          <a:prstGeom prst="ellipse">
            <a:avLst/>
          </a:prstGeom>
          <a:noFill/>
          <a:ln w="158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9585532-582A-4395-9597-9C6F6E475239}"/>
              </a:ext>
            </a:extLst>
          </p:cNvPr>
          <p:cNvSpPr/>
          <p:nvPr/>
        </p:nvSpPr>
        <p:spPr>
          <a:xfrm>
            <a:off x="2885009" y="2047009"/>
            <a:ext cx="1128351" cy="1257874"/>
          </a:xfrm>
          <a:prstGeom prst="ellipse">
            <a:avLst/>
          </a:prstGeom>
          <a:noFill/>
          <a:ln w="15875">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462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C8E1D5-A465-4578-8CD1-C154D2D241C9}"/>
              </a:ext>
            </a:extLst>
          </p:cNvPr>
          <p:cNvSpPr>
            <a:spLocks noGrp="1"/>
          </p:cNvSpPr>
          <p:nvPr>
            <p:ph type="title"/>
          </p:nvPr>
        </p:nvSpPr>
        <p:spPr>
          <a:xfrm>
            <a:off x="337087" y="39597"/>
            <a:ext cx="8229600" cy="793709"/>
          </a:xfrm>
        </p:spPr>
        <p:txBody>
          <a:bodyPr/>
          <a:lstStyle/>
          <a:p>
            <a:pPr algn="ctr"/>
            <a:r>
              <a:rPr lang="en-US" dirty="0"/>
              <a:t>Dyspnea</a:t>
            </a:r>
          </a:p>
        </p:txBody>
      </p:sp>
      <p:pic>
        <p:nvPicPr>
          <p:cNvPr id="6" name="Picture 5">
            <a:extLst>
              <a:ext uri="{FF2B5EF4-FFF2-40B4-BE49-F238E27FC236}">
                <a16:creationId xmlns:a16="http://schemas.microsoft.com/office/drawing/2014/main" id="{16A15FD0-3BDA-47DB-ACD1-81BAE9ADD60D}"/>
              </a:ext>
            </a:extLst>
          </p:cNvPr>
          <p:cNvPicPr>
            <a:picLocks noChangeAspect="1"/>
          </p:cNvPicPr>
          <p:nvPr/>
        </p:nvPicPr>
        <p:blipFill>
          <a:blip r:embed="rId3"/>
          <a:stretch>
            <a:fillRect/>
          </a:stretch>
        </p:blipFill>
        <p:spPr>
          <a:xfrm>
            <a:off x="701999" y="1702866"/>
            <a:ext cx="7740001" cy="3757067"/>
          </a:xfrm>
          <a:prstGeom prst="rect">
            <a:avLst/>
          </a:prstGeom>
          <a:ln>
            <a:solidFill>
              <a:schemeClr val="tx1"/>
            </a:solidFill>
          </a:ln>
        </p:spPr>
      </p:pic>
      <p:sp>
        <p:nvSpPr>
          <p:cNvPr id="7" name="TextBox 6">
            <a:extLst>
              <a:ext uri="{FF2B5EF4-FFF2-40B4-BE49-F238E27FC236}">
                <a16:creationId xmlns:a16="http://schemas.microsoft.com/office/drawing/2014/main" id="{C10562D7-C7F0-4EB8-AAE2-982AE078B97E}"/>
              </a:ext>
            </a:extLst>
          </p:cNvPr>
          <p:cNvSpPr txBox="1"/>
          <p:nvPr/>
        </p:nvSpPr>
        <p:spPr>
          <a:xfrm>
            <a:off x="2622828" y="6052196"/>
            <a:ext cx="3658117" cy="307777"/>
          </a:xfrm>
          <a:prstGeom prst="rect">
            <a:avLst/>
          </a:prstGeom>
          <a:noFill/>
        </p:spPr>
        <p:txBody>
          <a:bodyPr wrap="none" rtlCol="0">
            <a:spAutoFit/>
          </a:bodyPr>
          <a:lstStyle/>
          <a:p>
            <a:r>
              <a:rPr lang="en-US" sz="1400" dirty="0"/>
              <a:t>Parshall et al. AJRCCM 2012; 185: 435-452</a:t>
            </a:r>
          </a:p>
        </p:txBody>
      </p:sp>
      <p:cxnSp>
        <p:nvCxnSpPr>
          <p:cNvPr id="3" name="Straight Arrow Connector 2">
            <a:extLst>
              <a:ext uri="{FF2B5EF4-FFF2-40B4-BE49-F238E27FC236}">
                <a16:creationId xmlns:a16="http://schemas.microsoft.com/office/drawing/2014/main" id="{514E4877-95FC-474F-9D16-E05D95FDFBB4}"/>
              </a:ext>
            </a:extLst>
          </p:cNvPr>
          <p:cNvCxnSpPr>
            <a:cxnSpLocks/>
          </p:cNvCxnSpPr>
          <p:nvPr/>
        </p:nvCxnSpPr>
        <p:spPr>
          <a:xfrm>
            <a:off x="225189" y="3408218"/>
            <a:ext cx="648819" cy="0"/>
          </a:xfrm>
          <a:prstGeom prst="straightConnector1">
            <a:avLst/>
          </a:prstGeom>
          <a:ln w="317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A3594F86-4D3B-42C7-99D9-0DF8F1BACA52}"/>
              </a:ext>
            </a:extLst>
          </p:cNvPr>
          <p:cNvCxnSpPr>
            <a:cxnSpLocks/>
          </p:cNvCxnSpPr>
          <p:nvPr/>
        </p:nvCxnSpPr>
        <p:spPr>
          <a:xfrm>
            <a:off x="225189" y="3560618"/>
            <a:ext cx="648819" cy="0"/>
          </a:xfrm>
          <a:prstGeom prst="straightConnector1">
            <a:avLst/>
          </a:prstGeom>
          <a:ln w="317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17AF5FC9-7AAB-4C50-9A42-90D8247DCB8F}"/>
              </a:ext>
            </a:extLst>
          </p:cNvPr>
          <p:cNvCxnSpPr>
            <a:cxnSpLocks/>
          </p:cNvCxnSpPr>
          <p:nvPr/>
        </p:nvCxnSpPr>
        <p:spPr>
          <a:xfrm>
            <a:off x="264462" y="4173681"/>
            <a:ext cx="648819" cy="0"/>
          </a:xfrm>
          <a:prstGeom prst="straightConnector1">
            <a:avLst/>
          </a:prstGeom>
          <a:ln w="317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86B8A4D5-4690-442E-BC6B-1DF319F357F9}"/>
              </a:ext>
            </a:extLst>
          </p:cNvPr>
          <p:cNvCxnSpPr>
            <a:cxnSpLocks/>
          </p:cNvCxnSpPr>
          <p:nvPr/>
        </p:nvCxnSpPr>
        <p:spPr>
          <a:xfrm>
            <a:off x="264462" y="5008418"/>
            <a:ext cx="648819" cy="0"/>
          </a:xfrm>
          <a:prstGeom prst="straightConnector1">
            <a:avLst/>
          </a:prstGeom>
          <a:ln w="317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1F280D30-6572-4B38-8FAF-C16502766DA2}"/>
              </a:ext>
            </a:extLst>
          </p:cNvPr>
          <p:cNvCxnSpPr>
            <a:cxnSpLocks/>
          </p:cNvCxnSpPr>
          <p:nvPr/>
        </p:nvCxnSpPr>
        <p:spPr>
          <a:xfrm>
            <a:off x="264462" y="4017818"/>
            <a:ext cx="648819" cy="0"/>
          </a:xfrm>
          <a:prstGeom prst="straightConnector1">
            <a:avLst/>
          </a:prstGeom>
          <a:ln w="317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E9F602E6-0546-44D8-9137-7CE3CB4D00BF}"/>
              </a:ext>
            </a:extLst>
          </p:cNvPr>
          <p:cNvCxnSpPr>
            <a:cxnSpLocks/>
          </p:cNvCxnSpPr>
          <p:nvPr/>
        </p:nvCxnSpPr>
        <p:spPr>
          <a:xfrm>
            <a:off x="264462" y="4513118"/>
            <a:ext cx="648819" cy="0"/>
          </a:xfrm>
          <a:prstGeom prst="straightConnector1">
            <a:avLst/>
          </a:prstGeom>
          <a:ln w="317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F0C4CA88-FBD1-49B0-9B9A-882D6A17EFC5}"/>
              </a:ext>
            </a:extLst>
          </p:cNvPr>
          <p:cNvCxnSpPr>
            <a:cxnSpLocks/>
          </p:cNvCxnSpPr>
          <p:nvPr/>
        </p:nvCxnSpPr>
        <p:spPr>
          <a:xfrm>
            <a:off x="264462" y="4333009"/>
            <a:ext cx="648819" cy="0"/>
          </a:xfrm>
          <a:prstGeom prst="straightConnector1">
            <a:avLst/>
          </a:prstGeom>
          <a:ln w="31750">
            <a:solidFill>
              <a:schemeClr val="accent6"/>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427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305E57-54A7-42CF-AFFA-592C3C2D512A}"/>
              </a:ext>
            </a:extLst>
          </p:cNvPr>
          <p:cNvPicPr>
            <a:picLocks noChangeAspect="1"/>
          </p:cNvPicPr>
          <p:nvPr/>
        </p:nvPicPr>
        <p:blipFill rotWithShape="1">
          <a:blip r:embed="rId3"/>
          <a:srcRect b="24634"/>
          <a:stretch/>
        </p:blipFill>
        <p:spPr>
          <a:xfrm>
            <a:off x="540327" y="1177621"/>
            <a:ext cx="7855528" cy="5098488"/>
          </a:xfrm>
          <a:prstGeom prst="rect">
            <a:avLst/>
          </a:prstGeom>
          <a:ln>
            <a:solidFill>
              <a:schemeClr val="bg2">
                <a:lumMod val="10000"/>
              </a:schemeClr>
            </a:solidFill>
          </a:ln>
        </p:spPr>
      </p:pic>
      <p:sp>
        <p:nvSpPr>
          <p:cNvPr id="5" name="Rectangle 4">
            <a:extLst>
              <a:ext uri="{FF2B5EF4-FFF2-40B4-BE49-F238E27FC236}">
                <a16:creationId xmlns:a16="http://schemas.microsoft.com/office/drawing/2014/main" id="{0BB12641-2782-48A8-8565-DCCE9B1F2086}"/>
              </a:ext>
            </a:extLst>
          </p:cNvPr>
          <p:cNvSpPr/>
          <p:nvPr/>
        </p:nvSpPr>
        <p:spPr>
          <a:xfrm>
            <a:off x="3005294" y="6437568"/>
            <a:ext cx="2605521" cy="307777"/>
          </a:xfrm>
          <a:prstGeom prst="rect">
            <a:avLst/>
          </a:prstGeom>
        </p:spPr>
        <p:txBody>
          <a:bodyPr wrap="none">
            <a:spAutoFit/>
          </a:bodyPr>
          <a:lstStyle/>
          <a:p>
            <a:r>
              <a:rPr lang="en-US" sz="1400" dirty="0"/>
              <a:t>Ann ATS 2018; 15: 1096–1104</a:t>
            </a:r>
          </a:p>
        </p:txBody>
      </p:sp>
    </p:spTree>
    <p:extLst>
      <p:ext uri="{BB962C8B-B14F-4D97-AF65-F5344CB8AC3E}">
        <p14:creationId xmlns:p14="http://schemas.microsoft.com/office/powerpoint/2010/main" val="470268961"/>
      </p:ext>
    </p:extLst>
  </p:cSld>
  <p:clrMapOvr>
    <a:masterClrMapping/>
  </p:clrMapOvr>
</p:sld>
</file>

<file path=ppt/theme/theme1.xml><?xml version="1.0" encoding="utf-8"?>
<a:theme xmlns:a="http://schemas.openxmlformats.org/drawingml/2006/main" name="Office Theme">
  <a:themeElements>
    <a:clrScheme name="Custom 6">
      <a:dk1>
        <a:srgbClr val="54585A"/>
      </a:dk1>
      <a:lt1>
        <a:srgbClr val="FFFFFF"/>
      </a:lt1>
      <a:dk2>
        <a:srgbClr val="005587"/>
      </a:dk2>
      <a:lt2>
        <a:srgbClr val="EEECE1"/>
      </a:lt2>
      <a:accent1>
        <a:srgbClr val="00A3E1"/>
      </a:accent1>
      <a:accent2>
        <a:srgbClr val="DDA46F"/>
      </a:accent2>
      <a:accent3>
        <a:srgbClr val="A4123F"/>
      </a:accent3>
      <a:accent4>
        <a:srgbClr val="5C82A5"/>
      </a:accent4>
      <a:accent5>
        <a:srgbClr val="EED484"/>
      </a:accent5>
      <a:accent6>
        <a:srgbClr val="FF6A13"/>
      </a:accent6>
      <a:hlink>
        <a:srgbClr val="0072CE"/>
      </a:hlink>
      <a:folHlink>
        <a:srgbClr val="70208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11047</TotalTime>
  <Words>2083</Words>
  <Application>Microsoft Office PowerPoint</Application>
  <PresentationFormat>On-screen Show (4:3)</PresentationFormat>
  <Paragraphs>182</Paragraphs>
  <Slides>29</Slides>
  <Notes>22</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Verdana</vt:lpstr>
      <vt:lpstr>Office Theme</vt:lpstr>
      <vt:lpstr>How to Assess Dynamic Hyperinflation during CPET</vt:lpstr>
      <vt:lpstr> Conflict of Interest</vt:lpstr>
      <vt:lpstr>Learning Objectives</vt:lpstr>
      <vt:lpstr>Dynamic Hyperinflation</vt:lpstr>
      <vt:lpstr>Dynamic Hyperinflation</vt:lpstr>
      <vt:lpstr>Dynamic Hyperinflation</vt:lpstr>
      <vt:lpstr>Dyspnea</vt:lpstr>
      <vt:lpstr>Dyspnea</vt:lpstr>
      <vt:lpstr>PowerPoint Presentation</vt:lpstr>
      <vt:lpstr>PowerPoint Presentation</vt:lpstr>
      <vt:lpstr>Dyspnea in Asthma and COPD</vt:lpstr>
      <vt:lpstr>DH and Asthma</vt:lpstr>
      <vt:lpstr>PowerPoint Presentation</vt:lpstr>
      <vt:lpstr>PowerPoint Presentation</vt:lpstr>
      <vt:lpstr>Mild Asthma and COPD</vt:lpstr>
      <vt:lpstr>PowerPoint Presentation</vt:lpstr>
      <vt:lpstr>PowerPoint Presentation</vt:lpstr>
      <vt:lpstr>VE / MVV</vt:lpstr>
      <vt:lpstr>PowerPoint Presentation</vt:lpstr>
      <vt:lpstr>PowerPoint Presentation</vt:lpstr>
      <vt:lpstr>Hyperinflation and Dyspnea</vt:lpstr>
      <vt:lpstr>CPET FVLs</vt:lpstr>
      <vt:lpstr>MedGraphics</vt:lpstr>
      <vt:lpstr>CPET FVLs - DH</vt:lpstr>
      <vt:lpstr>CPET FVLs</vt:lpstr>
      <vt:lpstr>PowerPoint Presentation</vt:lpstr>
      <vt:lpstr>Learning Objectives</vt:lpstr>
      <vt:lpstr>PowerPoint Presentation</vt:lpstr>
      <vt:lpstr>PowerPoint Presentation</vt:lpstr>
    </vt:vector>
  </TitlesOfParts>
  <Company>ACCP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Egresits</dc:creator>
  <cp:lastModifiedBy>Aaron</cp:lastModifiedBy>
  <cp:revision>213</cp:revision>
  <dcterms:created xsi:type="dcterms:W3CDTF">2013-11-08T16:58:12Z</dcterms:created>
  <dcterms:modified xsi:type="dcterms:W3CDTF">2019-10-23T12:01:43Z</dcterms:modified>
</cp:coreProperties>
</file>