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9" r:id="rId2"/>
    <p:sldId id="267" r:id="rId3"/>
    <p:sldId id="265" r:id="rId4"/>
    <p:sldId id="258" r:id="rId5"/>
    <p:sldId id="264" r:id="rId6"/>
    <p:sldId id="266" r:id="rId7"/>
    <p:sldId id="268" r:id="rId8"/>
    <p:sldId id="260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A13"/>
    <a:srgbClr val="0072CE"/>
    <a:srgbClr val="4698CB"/>
    <a:srgbClr val="ED8B00"/>
    <a:srgbClr val="E7E7E7"/>
    <a:srgbClr val="702082"/>
    <a:srgbClr val="B884CB"/>
    <a:srgbClr val="B06C96"/>
    <a:srgbClr val="A41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556"/>
  </p:normalViewPr>
  <p:slideViewPr>
    <p:cSldViewPr snapToGrid="0" snapToObjects="1">
      <p:cViewPr varScale="1">
        <p:scale>
          <a:sx n="132" d="100"/>
          <a:sy n="132" d="100"/>
        </p:scale>
        <p:origin x="5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2ndary</a:t>
            </a:r>
            <a:r>
              <a:rPr lang="en-US" sz="1000" baseline="0" dirty="0"/>
              <a:t> data</a:t>
            </a:r>
            <a:endParaRPr lang="en-US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line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838-D44E-900F-B9BB9505DA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838-D44E-900F-B9BB9505DA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838-D44E-900F-B9BB9505D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772064"/>
        <c:axId val="-118122720"/>
        <c:axId val="-118120160"/>
      </c:line3DChart>
      <c:catAx>
        <c:axId val="-117772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8122720"/>
        <c:crosses val="autoZero"/>
        <c:auto val="1"/>
        <c:lblAlgn val="ctr"/>
        <c:lblOffset val="100"/>
        <c:noMultiLvlLbl val="0"/>
      </c:catAx>
      <c:valAx>
        <c:axId val="-118122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7772064"/>
        <c:crosses val="autoZero"/>
        <c:crossBetween val="between"/>
      </c:valAx>
      <c:serAx>
        <c:axId val="-11812016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8122720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2ndary data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56-C44D-92B6-30CCCF149D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56-C44D-92B6-30CCCF149D9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56-C44D-92B6-30CCCF149D9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056-C44D-92B6-30CCCF149D9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88-EA47-9554-A536A85D1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209107508390956"/>
          <c:y val="0.6175974923991"/>
          <c:w val="0.952778952783204"/>
          <c:h val="0.3318845326159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4921C-7C5A-5648-93EA-A4C0CCF98FB4}" type="datetimeFigureOut">
              <a:rPr lang="en-US" smtClean="0"/>
              <a:t>6/21/19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A9067-11DD-5A4F-B238-F8A71B27D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1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16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F6F261-78A7-2F44-BA5D-FFB11B532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CCE50D-1CE5-8546-9E03-009698C2A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3244F8-047E-9948-BDB9-E3140359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CCDC48-CE49-DA42-B529-C65AC6A42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CF1-D5E2-8F49-A312-8AD58C06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2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0C2DE7-51D4-BF4B-A5EA-20E219149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51C674-30FF-3A4C-A6BC-03E671D4B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0B6DF0-BB8A-FC44-BD70-3546C046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126827-82F1-D745-9CEC-CC8B669E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585D95-A68D-944D-8AB2-E56C67019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26231A-2074-4242-86AF-2512CE78B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F71739-5110-5947-A1F0-CC586B7BF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C13D3D-9337-C040-A970-61EC5CDE6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526FF3-38D5-BB42-980B-BC7857F7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B232DC-FC90-3741-8AE7-9D538861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7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0CDD14-B8E7-4849-A3F3-EA9386DB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7F4AF1-7CA2-574C-8636-127912020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EDB803-00C0-934B-A8CE-5C718637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D2A43C-39D6-F548-AEDB-7065A5459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504F5-7461-4E4E-9081-FAFBE80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8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A43E1-707B-A84B-BE71-83CFE303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AC57CA-46AB-6F41-AF77-36029EAEF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1F0496-FAF4-4746-8838-3311E34C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9943C6-0009-644E-81C9-29960E4F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DE1272-4F8A-1F4A-85D9-74568D27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9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A327BF-CC1D-A54B-9187-24FDEC8A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6E51B3-8C25-C043-B75B-BB3491E67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478C56-A0E7-C847-B764-E551AF058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A8ADEE-6953-7E45-98AA-68F03E56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7CD8E5-42D4-7F4D-8233-A456556D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524271-DD3D-8343-8E9E-28E781EF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8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1FA417-3442-D441-A1D9-55869B111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2C2333-E081-C744-A1D4-A14098DB0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42BA90C-AB76-E84E-897D-B1B41235B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D8240D-7F90-7D43-87E7-2FCDA1447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37DDF5B-007C-0349-92AE-2EBCE74AC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19DC9E4-CD46-EF49-B6DD-E0143044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EB0AD9-A48D-EC4D-8D8F-331EE714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A932CB-C327-B845-9E49-2302B06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5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8A255F-83BD-2943-BA8E-8F44DF84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00AA7C-0F98-AE4C-864D-D308730A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D4E35A7-44FE-9448-9023-CA46B50C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1EFF5D-4EE7-A746-9112-A1EB85057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7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3E262F4-DEB3-0846-8F3F-8F9D0C4D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169C8A-26DF-7046-9B2C-DEAC951B4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E41544-EF6B-6D47-BFB4-B50E360A2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4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F83141-48AA-FA46-802D-7214EDFA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A58160-2F65-8E4B-B7FF-1873F03F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F1124F-9A5E-2542-86A8-2489FC864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86FA64-E8F3-BD41-BF43-0CB458B5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C4278E-7DB1-6441-AB51-EEF0D93E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4025FC6-0BD0-8346-94AB-867BABC0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0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126E5-BCBA-9241-A293-AB5436F7F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C01258B-51EA-5148-9878-7B1C7D2E7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93A1CE-B3E3-A848-8F82-E65A6C5F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779C62-EAF5-7B41-9372-9C3F105E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2329FF-0663-7A42-950E-13E46F3A6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41AAFF-12AD-2A49-B152-0F6ADAD8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1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C87BA3-E5FC-C34F-A415-01C8854F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720E88-2C8D-2A46-BD66-DF8351E74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21DB9C-BED5-EE4A-B5EA-DD503B3CF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96EDC-A58B-B04D-8B99-D6209D8EC26E}" type="datetimeFigureOut">
              <a:rPr lang="en-US" smtClean="0"/>
              <a:t>6/21/19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8E1C95-AA45-834C-A434-700FA5427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ECFAC-B46F-C14A-A4EF-2ACE86071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DD6B1-72E9-0C47-A631-87EC53E2C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9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5263" y="0"/>
            <a:ext cx="6893529" cy="6858000"/>
          </a:xfrm>
          <a:prstGeom prst="rect">
            <a:avLst/>
          </a:prstGeom>
          <a:solidFill>
            <a:srgbClr val="4698C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78733BE-059C-47B7-9415-5ADF2F3024F1}"/>
              </a:ext>
            </a:extLst>
          </p:cNvPr>
          <p:cNvSpPr/>
          <p:nvPr/>
        </p:nvSpPr>
        <p:spPr>
          <a:xfrm>
            <a:off x="9728793" y="0"/>
            <a:ext cx="2483556" cy="691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159" tIns="10580" rIns="21159" bIns="10580" rtlCol="0" anchor="ctr"/>
          <a:lstStyle/>
          <a:p>
            <a:r>
              <a:rPr lang="en-US" b="1" i="1" dirty="0">
                <a:latin typeface="Lato" panose="020F0502020204030203" pitchFamily="34" charset="0"/>
                <a:cs typeface="Lato" panose="020F0502020204030203" pitchFamily="34" charset="0"/>
              </a:rPr>
              <a:t>Non-Cognitive Predictors of Student Success:</a:t>
            </a:r>
            <a: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  <a:t>A Predictive Validity Comparison Between Domestic and International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35B311-3C19-412C-ADE6-EB2E4158F366}"/>
              </a:ext>
            </a:extLst>
          </p:cNvPr>
          <p:cNvSpPr txBox="1"/>
          <p:nvPr/>
        </p:nvSpPr>
        <p:spPr>
          <a:xfrm>
            <a:off x="103482" y="2075519"/>
            <a:ext cx="2555051" cy="3612094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Each line has &lt; 10 words</a:t>
            </a:r>
          </a:p>
          <a:p>
            <a:endParaRPr lang="en-US" sz="1400" dirty="0">
              <a:latin typeface="Verdana"/>
              <a:cs typeface="Verdana"/>
            </a:endParaRPr>
          </a:p>
          <a:p>
            <a:r>
              <a:rPr lang="en-US" sz="14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400" dirty="0">
              <a:latin typeface="Verdana"/>
              <a:cs typeface="Verdana"/>
            </a:endParaRPr>
          </a:p>
          <a:p>
            <a:r>
              <a:rPr lang="en-US" sz="1400" b="1" dirty="0">
                <a:latin typeface="Verdana"/>
                <a:cs typeface="Verdana"/>
              </a:rPr>
              <a:t>CLINICAL IMPLICATION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Future Directions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244B05-C5D7-4580-8933-5B2F47EB56B0}"/>
              </a:ext>
            </a:extLst>
          </p:cNvPr>
          <p:cNvSpPr txBox="1"/>
          <p:nvPr/>
        </p:nvSpPr>
        <p:spPr>
          <a:xfrm>
            <a:off x="103482" y="188043"/>
            <a:ext cx="2555051" cy="1006252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600" b="1" i="1" dirty="0">
                <a:latin typeface="Verdana"/>
                <a:cs typeface="Verdana"/>
              </a:rPr>
              <a:t>Your Title in Helvetica, Verdana, </a:t>
            </a:r>
            <a:r>
              <a:rPr lang="en-US" sz="1600" b="1" i="1" dirty="0" err="1">
                <a:latin typeface="Verdana"/>
                <a:cs typeface="Verdana"/>
              </a:rPr>
              <a:t>Futura</a:t>
            </a:r>
            <a:r>
              <a:rPr lang="en-US" sz="1600" b="1" i="1" dirty="0">
                <a:latin typeface="Verdana"/>
                <a:cs typeface="Verdana"/>
              </a:rPr>
              <a:t>, </a:t>
            </a:r>
            <a:r>
              <a:rPr lang="en-US" sz="1600" b="1" i="1" dirty="0" err="1">
                <a:latin typeface="Verdana"/>
                <a:cs typeface="Verdana"/>
              </a:rPr>
              <a:t>Nunito</a:t>
            </a:r>
            <a:r>
              <a:rPr lang="en-US" sz="1600" b="1" i="1" dirty="0">
                <a:latin typeface="Verdana"/>
                <a:cs typeface="Verdana"/>
              </a:rPr>
              <a:t> or Any Other “Sans” Font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4F9E57F-C64F-4827-8C49-BB9DBDC073C7}"/>
              </a:ext>
            </a:extLst>
          </p:cNvPr>
          <p:cNvSpPr txBox="1"/>
          <p:nvPr/>
        </p:nvSpPr>
        <p:spPr>
          <a:xfrm>
            <a:off x="103482" y="1407223"/>
            <a:ext cx="2555051" cy="452254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dirty="0">
                <a:highlight>
                  <a:srgbClr val="FFD54F"/>
                </a:highlight>
                <a:latin typeface="Verdana"/>
                <a:cs typeface="Verdana"/>
              </a:rPr>
              <a:t>Author AB, Author CD, Author EF </a:t>
            </a:r>
            <a:endParaRPr lang="en-US" sz="1400" dirty="0">
              <a:latin typeface="Verdana"/>
              <a:cs typeface="Verdan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AC4B58-8623-4DBE-951A-DDF821787031}"/>
              </a:ext>
            </a:extLst>
          </p:cNvPr>
          <p:cNvSpPr txBox="1"/>
          <p:nvPr/>
        </p:nvSpPr>
        <p:spPr>
          <a:xfrm>
            <a:off x="9875854" y="503800"/>
            <a:ext cx="2185038" cy="88314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b="1" dirty="0">
                <a:latin typeface="Verdana"/>
                <a:cs typeface="Verdana"/>
              </a:rPr>
              <a:t>MORE RESULTS</a:t>
            </a:r>
          </a:p>
          <a:p>
            <a:endParaRPr lang="en-US" sz="1400" b="1" dirty="0">
              <a:latin typeface="Verdana"/>
              <a:cs typeface="Verdana"/>
            </a:endParaRP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Extra Graphs, Figures, Tables, etc</a:t>
            </a:r>
            <a:r>
              <a:rPr lang="en-US" sz="1200" dirty="0">
                <a:latin typeface="Verdana"/>
                <a:cs typeface="Verdana"/>
              </a:rPr>
              <a:t>.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xmlns="" id="{DDC4359A-7BBB-495A-96DE-65574C0C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6824" y="1159823"/>
            <a:ext cx="6413984" cy="2601033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Verdana"/>
                <a:ea typeface="Roboto" panose="02000000000000000000" pitchFamily="2" charset="0"/>
                <a:cs typeface="Verdana"/>
              </a:rPr>
              <a:t>Main finding goes here</a:t>
            </a:r>
            <a:r>
              <a:rPr lang="en-US" sz="3200" dirty="0">
                <a:solidFill>
                  <a:schemeClr val="bg1"/>
                </a:solidFill>
                <a:latin typeface="Verdana"/>
                <a:ea typeface="Roboto" panose="02000000000000000000" pitchFamily="2" charset="0"/>
                <a:cs typeface="Verdana"/>
              </a:rPr>
              <a:t>, translated into plain English. Emphasize the important words.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FBF6308-DE89-4361-988D-52269B946BF4}"/>
              </a:ext>
            </a:extLst>
          </p:cNvPr>
          <p:cNvSpPr/>
          <p:nvPr/>
        </p:nvSpPr>
        <p:spPr>
          <a:xfrm>
            <a:off x="3357779" y="5367153"/>
            <a:ext cx="1080942" cy="11515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159" tIns="10580" rIns="21159" bIns="10580"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5520EB-0F65-403D-A973-B17B2A4C2E9D}"/>
              </a:ext>
            </a:extLst>
          </p:cNvPr>
          <p:cNvSpPr txBox="1"/>
          <p:nvPr/>
        </p:nvSpPr>
        <p:spPr>
          <a:xfrm>
            <a:off x="5284395" y="5664470"/>
            <a:ext cx="1994416" cy="35992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100" dirty="0">
                <a:solidFill>
                  <a:srgbClr val="ED8B00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Take a picture</a:t>
            </a:r>
            <a:r>
              <a:rPr lang="en-US" sz="1100" dirty="0">
                <a:solidFill>
                  <a:srgbClr val="ED8B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to </a:t>
            </a:r>
            <a:br>
              <a:rPr lang="en-US" sz="1100" dirty="0">
                <a:solidFill>
                  <a:srgbClr val="ED8B00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ED8B00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download</a:t>
            </a:r>
            <a:r>
              <a:rPr lang="en-US" sz="1100" dirty="0">
                <a:solidFill>
                  <a:srgbClr val="ED8B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the</a:t>
            </a:r>
            <a:r>
              <a:rPr lang="en-US" sz="1100" b="1" dirty="0">
                <a:solidFill>
                  <a:srgbClr val="ED8B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ED8B00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full paper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xmlns="" id="{9914F9AF-0FB9-4924-8DCA-B46EEB713FE9}"/>
              </a:ext>
            </a:extLst>
          </p:cNvPr>
          <p:cNvSpPr/>
          <p:nvPr/>
        </p:nvSpPr>
        <p:spPr>
          <a:xfrm>
            <a:off x="4869342" y="5643859"/>
            <a:ext cx="310322" cy="452902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chemeClr val="bg1"/>
          </a:solidFill>
          <a:ln w="56406" cap="flat">
            <a:solidFill>
              <a:srgbClr val="ED8B00"/>
            </a:solidFill>
            <a:prstDash val="solid"/>
            <a:miter/>
          </a:ln>
        </p:spPr>
        <p:txBody>
          <a:bodyPr lIns="21159" tIns="10580" rIns="21159" bIns="10580" rtlCol="0" anchor="ctr"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32B70FBA-A2DF-453C-9792-CA6E8DB0D343}"/>
              </a:ext>
            </a:extLst>
          </p:cNvPr>
          <p:cNvCxnSpPr>
            <a:cxnSpLocks/>
          </p:cNvCxnSpPr>
          <p:nvPr/>
        </p:nvCxnSpPr>
        <p:spPr>
          <a:xfrm flipH="1">
            <a:off x="4525349" y="5853504"/>
            <a:ext cx="320361" cy="0"/>
          </a:xfrm>
          <a:prstGeom prst="straightConnector1">
            <a:avLst/>
          </a:prstGeom>
          <a:ln w="66675">
            <a:solidFill>
              <a:srgbClr val="ED8B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779" y="5410470"/>
            <a:ext cx="1064008" cy="10640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AC4B58-8623-4DBE-951A-DDF821787031}"/>
              </a:ext>
            </a:extLst>
          </p:cNvPr>
          <p:cNvSpPr txBox="1"/>
          <p:nvPr/>
        </p:nvSpPr>
        <p:spPr>
          <a:xfrm>
            <a:off x="10197588" y="5693625"/>
            <a:ext cx="1469479" cy="88314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pPr algn="ctr"/>
            <a:r>
              <a:rPr lang="en-US" sz="1400" dirty="0">
                <a:latin typeface="Verdana"/>
                <a:cs typeface="Verdana"/>
              </a:rPr>
              <a:t>University 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or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 Institution Logo</a:t>
            </a:r>
            <a:r>
              <a:rPr lang="en-US" sz="1200" dirty="0">
                <a:latin typeface="Verdana"/>
                <a:cs typeface="Verdana"/>
              </a:rPr>
              <a:t>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39" y="6218065"/>
            <a:ext cx="2546094" cy="5405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35B311-3C19-412C-ADE6-EB2E4158F366}"/>
              </a:ext>
            </a:extLst>
          </p:cNvPr>
          <p:cNvSpPr txBox="1"/>
          <p:nvPr/>
        </p:nvSpPr>
        <p:spPr>
          <a:xfrm>
            <a:off x="112439" y="5985096"/>
            <a:ext cx="2555051" cy="380439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b="1" dirty="0">
                <a:latin typeface="Verdana"/>
                <a:cs typeface="Verdana"/>
              </a:rPr>
              <a:t>Presented at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740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35263" y="0"/>
            <a:ext cx="6893529" cy="6858000"/>
          </a:xfrm>
          <a:prstGeom prst="rect">
            <a:avLst/>
          </a:prstGeom>
          <a:solidFill>
            <a:srgbClr val="ED8B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78733BE-059C-47B7-9415-5ADF2F3024F1}"/>
              </a:ext>
            </a:extLst>
          </p:cNvPr>
          <p:cNvSpPr/>
          <p:nvPr/>
        </p:nvSpPr>
        <p:spPr>
          <a:xfrm>
            <a:off x="9728793" y="0"/>
            <a:ext cx="2483556" cy="691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159" tIns="10580" rIns="21159" bIns="10580" rtlCol="0" anchor="ctr"/>
          <a:lstStyle/>
          <a:p>
            <a:r>
              <a:rPr lang="en-US" b="1" i="1" dirty="0">
                <a:latin typeface="Lato" panose="020F0502020204030203" pitchFamily="34" charset="0"/>
                <a:cs typeface="Lato" panose="020F0502020204030203" pitchFamily="34" charset="0"/>
              </a:rPr>
              <a:t>Non-Cognitive Predictors of Student Success:</a:t>
            </a:r>
            <a: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i="1" dirty="0">
                <a:latin typeface="Lato" panose="020F0502020204030203" pitchFamily="34" charset="0"/>
                <a:cs typeface="Lato" panose="020F0502020204030203" pitchFamily="34" charset="0"/>
              </a:rPr>
              <a:t>A Predictive Validity Comparison Between Domestic and International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35B311-3C19-412C-ADE6-EB2E4158F366}"/>
              </a:ext>
            </a:extLst>
          </p:cNvPr>
          <p:cNvSpPr txBox="1"/>
          <p:nvPr/>
        </p:nvSpPr>
        <p:spPr>
          <a:xfrm>
            <a:off x="103482" y="2075519"/>
            <a:ext cx="2555051" cy="3612094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Each line has &lt; 10 words</a:t>
            </a:r>
          </a:p>
          <a:p>
            <a:endParaRPr lang="en-US" sz="1400" dirty="0">
              <a:latin typeface="Verdana"/>
              <a:cs typeface="Verdana"/>
            </a:endParaRPr>
          </a:p>
          <a:p>
            <a:r>
              <a:rPr lang="en-US" sz="14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400" dirty="0">
              <a:latin typeface="Verdana"/>
              <a:cs typeface="Verdana"/>
            </a:endParaRPr>
          </a:p>
          <a:p>
            <a:r>
              <a:rPr lang="en-US" sz="1400" b="1" dirty="0">
                <a:latin typeface="Verdana"/>
                <a:cs typeface="Verdana"/>
              </a:rPr>
              <a:t>CLINICAL IMPLICATION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Future Directions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244B05-C5D7-4580-8933-5B2F47EB56B0}"/>
              </a:ext>
            </a:extLst>
          </p:cNvPr>
          <p:cNvSpPr txBox="1"/>
          <p:nvPr/>
        </p:nvSpPr>
        <p:spPr>
          <a:xfrm>
            <a:off x="103482" y="188043"/>
            <a:ext cx="2555051" cy="1006252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600" b="1" i="1" dirty="0">
                <a:latin typeface="Verdana"/>
                <a:cs typeface="Verdana"/>
              </a:rPr>
              <a:t>Your Title in Helvetica, Verdana, </a:t>
            </a:r>
            <a:r>
              <a:rPr lang="en-US" sz="1600" b="1" i="1" dirty="0" err="1">
                <a:latin typeface="Verdana"/>
                <a:cs typeface="Verdana"/>
              </a:rPr>
              <a:t>Futura</a:t>
            </a:r>
            <a:r>
              <a:rPr lang="en-US" sz="1600" b="1" i="1" dirty="0">
                <a:latin typeface="Verdana"/>
                <a:cs typeface="Verdana"/>
              </a:rPr>
              <a:t>, </a:t>
            </a:r>
            <a:r>
              <a:rPr lang="en-US" sz="1600" b="1" i="1" dirty="0" err="1">
                <a:latin typeface="Verdana"/>
                <a:cs typeface="Verdana"/>
              </a:rPr>
              <a:t>Nunito</a:t>
            </a:r>
            <a:r>
              <a:rPr lang="en-US" sz="1600" b="1" i="1" dirty="0">
                <a:latin typeface="Verdana"/>
                <a:cs typeface="Verdana"/>
              </a:rPr>
              <a:t> or Any Other “Sans” Font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4F9E57F-C64F-4827-8C49-BB9DBDC073C7}"/>
              </a:ext>
            </a:extLst>
          </p:cNvPr>
          <p:cNvSpPr txBox="1"/>
          <p:nvPr/>
        </p:nvSpPr>
        <p:spPr>
          <a:xfrm>
            <a:off x="103482" y="1407223"/>
            <a:ext cx="2555051" cy="452254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dirty="0">
                <a:highlight>
                  <a:srgbClr val="FFD54F"/>
                </a:highlight>
                <a:latin typeface="Verdana"/>
                <a:cs typeface="Verdana"/>
              </a:rPr>
              <a:t>Author AB, Author CD, Author EF </a:t>
            </a:r>
            <a:endParaRPr lang="en-US" sz="1400" dirty="0">
              <a:latin typeface="Verdana"/>
              <a:cs typeface="Verdan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AC4B58-8623-4DBE-951A-DDF821787031}"/>
              </a:ext>
            </a:extLst>
          </p:cNvPr>
          <p:cNvSpPr txBox="1"/>
          <p:nvPr/>
        </p:nvSpPr>
        <p:spPr>
          <a:xfrm>
            <a:off x="9875854" y="503800"/>
            <a:ext cx="2185038" cy="88314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b="1" dirty="0">
                <a:latin typeface="Verdana"/>
                <a:cs typeface="Verdana"/>
              </a:rPr>
              <a:t>MORE RESULTS</a:t>
            </a:r>
          </a:p>
          <a:p>
            <a:endParaRPr lang="en-US" sz="1400" b="1" dirty="0">
              <a:latin typeface="Verdana"/>
              <a:cs typeface="Verdana"/>
            </a:endParaRPr>
          </a:p>
          <a:p>
            <a:pPr marL="171450" indent="-171450">
              <a:buFontTx/>
              <a:buChar char="-"/>
            </a:pPr>
            <a:r>
              <a:rPr lang="en-US" sz="1400" dirty="0">
                <a:latin typeface="Verdana"/>
                <a:cs typeface="Verdana"/>
              </a:rPr>
              <a:t>Extra Graphs, Figures, Tables, etc</a:t>
            </a:r>
            <a:r>
              <a:rPr lang="en-US" sz="1200" dirty="0">
                <a:latin typeface="Verdana"/>
                <a:cs typeface="Verdana"/>
              </a:rPr>
              <a:t>.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xmlns="" id="{DDC4359A-7BBB-495A-96DE-65574C0C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6824" y="1159823"/>
            <a:ext cx="6413984" cy="2601033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Verdana"/>
                <a:ea typeface="Roboto" panose="02000000000000000000" pitchFamily="2" charset="0"/>
                <a:cs typeface="Verdana"/>
              </a:rPr>
              <a:t>Main finding goes here</a:t>
            </a:r>
            <a:r>
              <a:rPr lang="en-US" sz="3200" dirty="0">
                <a:solidFill>
                  <a:schemeClr val="bg1"/>
                </a:solidFill>
                <a:latin typeface="Verdana"/>
                <a:ea typeface="Roboto" panose="02000000000000000000" pitchFamily="2" charset="0"/>
                <a:cs typeface="Verdana"/>
              </a:rPr>
              <a:t>, translated into plain English. Emphasize the important words.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FBF6308-DE89-4361-988D-52269B946BF4}"/>
              </a:ext>
            </a:extLst>
          </p:cNvPr>
          <p:cNvSpPr/>
          <p:nvPr/>
        </p:nvSpPr>
        <p:spPr>
          <a:xfrm>
            <a:off x="3357779" y="5367153"/>
            <a:ext cx="1080942" cy="11515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159" tIns="10580" rIns="21159" bIns="10580"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15520EB-0F65-403D-A973-B17B2A4C2E9D}"/>
              </a:ext>
            </a:extLst>
          </p:cNvPr>
          <p:cNvSpPr txBox="1"/>
          <p:nvPr/>
        </p:nvSpPr>
        <p:spPr>
          <a:xfrm>
            <a:off x="5284395" y="5664470"/>
            <a:ext cx="1994416" cy="35992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100" dirty="0">
                <a:solidFill>
                  <a:srgbClr val="0072CE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Take a picture</a:t>
            </a:r>
            <a:r>
              <a:rPr lang="en-US" sz="1100" dirty="0">
                <a:solidFill>
                  <a:srgbClr val="0072CE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to </a:t>
            </a:r>
            <a:br>
              <a:rPr lang="en-US" sz="1100" dirty="0">
                <a:solidFill>
                  <a:srgbClr val="0072CE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rgbClr val="0072CE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download</a:t>
            </a:r>
            <a:r>
              <a:rPr lang="en-US" sz="1100" dirty="0">
                <a:solidFill>
                  <a:srgbClr val="0072CE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the</a:t>
            </a:r>
            <a:r>
              <a:rPr lang="en-US" sz="1100" b="1" dirty="0">
                <a:solidFill>
                  <a:srgbClr val="0072CE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0072CE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full paper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xmlns="" id="{9914F9AF-0FB9-4924-8DCA-B46EEB713FE9}"/>
              </a:ext>
            </a:extLst>
          </p:cNvPr>
          <p:cNvSpPr/>
          <p:nvPr/>
        </p:nvSpPr>
        <p:spPr>
          <a:xfrm>
            <a:off x="4869342" y="5643859"/>
            <a:ext cx="310322" cy="452902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chemeClr val="bg1"/>
          </a:solidFill>
          <a:ln w="56406" cap="flat">
            <a:solidFill>
              <a:srgbClr val="4698CB"/>
            </a:solidFill>
            <a:prstDash val="solid"/>
            <a:miter/>
          </a:ln>
        </p:spPr>
        <p:txBody>
          <a:bodyPr lIns="21159" tIns="10580" rIns="21159" bIns="10580" rtlCol="0" anchor="ctr"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32B70FBA-A2DF-453C-9792-CA6E8DB0D343}"/>
              </a:ext>
            </a:extLst>
          </p:cNvPr>
          <p:cNvCxnSpPr>
            <a:cxnSpLocks/>
          </p:cNvCxnSpPr>
          <p:nvPr/>
        </p:nvCxnSpPr>
        <p:spPr>
          <a:xfrm flipH="1">
            <a:off x="4525349" y="5853504"/>
            <a:ext cx="320361" cy="0"/>
          </a:xfrm>
          <a:prstGeom prst="straightConnector1">
            <a:avLst/>
          </a:prstGeom>
          <a:ln w="66675">
            <a:solidFill>
              <a:srgbClr val="4698CB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779" y="5410470"/>
            <a:ext cx="1064008" cy="10640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CAC4B58-8623-4DBE-951A-DDF821787031}"/>
              </a:ext>
            </a:extLst>
          </p:cNvPr>
          <p:cNvSpPr txBox="1"/>
          <p:nvPr/>
        </p:nvSpPr>
        <p:spPr>
          <a:xfrm>
            <a:off x="10197588" y="5693625"/>
            <a:ext cx="1469479" cy="88314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pPr algn="ctr"/>
            <a:r>
              <a:rPr lang="en-US" sz="1400" dirty="0">
                <a:latin typeface="Verdana"/>
                <a:cs typeface="Verdana"/>
              </a:rPr>
              <a:t>University 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or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 Institution Logo</a:t>
            </a:r>
            <a:r>
              <a:rPr lang="en-US" sz="1200" dirty="0">
                <a:latin typeface="Verdana"/>
                <a:cs typeface="Verdana"/>
              </a:rPr>
              <a:t>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39" y="6218065"/>
            <a:ext cx="2546094" cy="5405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E35B311-3C19-412C-ADE6-EB2E4158F366}"/>
              </a:ext>
            </a:extLst>
          </p:cNvPr>
          <p:cNvSpPr txBox="1"/>
          <p:nvPr/>
        </p:nvSpPr>
        <p:spPr>
          <a:xfrm>
            <a:off x="112439" y="5985096"/>
            <a:ext cx="2555051" cy="380439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b="1" dirty="0">
                <a:latin typeface="Verdana"/>
                <a:cs typeface="Verdana"/>
              </a:rPr>
              <a:t>Presented at</a:t>
            </a:r>
          </a:p>
          <a:p>
            <a:pPr>
              <a:lnSpc>
                <a:spcPct val="120000"/>
              </a:lnSpc>
            </a:pPr>
            <a:endParaRPr lang="en-US" sz="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1096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133A52-7B1D-CA40-A307-3CB5779D8F65}"/>
              </a:ext>
            </a:extLst>
          </p:cNvPr>
          <p:cNvSpPr/>
          <p:nvPr/>
        </p:nvSpPr>
        <p:spPr>
          <a:xfrm>
            <a:off x="0" y="0"/>
            <a:ext cx="6118849" cy="1643896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6904D0-84D6-5F46-9230-77E58C140AE6}"/>
              </a:ext>
            </a:extLst>
          </p:cNvPr>
          <p:cNvSpPr txBox="1"/>
          <p:nvPr/>
        </p:nvSpPr>
        <p:spPr>
          <a:xfrm>
            <a:off x="190500" y="123110"/>
            <a:ext cx="5735933" cy="12926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Your Title In Helvetica, Verdana, </a:t>
            </a:r>
            <a:r>
              <a:rPr lang="en-US" sz="26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Futura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Nunito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or Any Other “Sans” Font, Size 18 – 28, Centered Left!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9781955" y="5502864"/>
            <a:ext cx="905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TO FIND 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7432BA6-6714-D447-BAF8-0D56DFDC566E}"/>
              </a:ext>
            </a:extLst>
          </p:cNvPr>
          <p:cNvSpPr txBox="1"/>
          <p:nvPr/>
        </p:nvSpPr>
        <p:spPr>
          <a:xfrm>
            <a:off x="10860712" y="5502864"/>
            <a:ext cx="117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FOR OUR ABSTRACT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56" y="6218065"/>
            <a:ext cx="2503758" cy="54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0" y="6218065"/>
            <a:ext cx="2546094" cy="5405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023" y="5902974"/>
            <a:ext cx="803791" cy="803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504" y="5921829"/>
            <a:ext cx="803791" cy="8037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91855" y="5971844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PRESENTED 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7133A52-7B1D-CA40-A307-3CB5779D8F65}"/>
              </a:ext>
            </a:extLst>
          </p:cNvPr>
          <p:cNvSpPr/>
          <p:nvPr/>
        </p:nvSpPr>
        <p:spPr>
          <a:xfrm>
            <a:off x="6118849" y="0"/>
            <a:ext cx="6118849" cy="1643896"/>
          </a:xfrm>
          <a:prstGeom prst="rect">
            <a:avLst/>
          </a:prstGeom>
          <a:solidFill>
            <a:srgbClr val="469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59242F-7172-8047-9817-EA0A5A1D008B}"/>
              </a:ext>
            </a:extLst>
          </p:cNvPr>
          <p:cNvSpPr txBox="1"/>
          <p:nvPr/>
        </p:nvSpPr>
        <p:spPr>
          <a:xfrm>
            <a:off x="6299199" y="123110"/>
            <a:ext cx="57352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</a:t>
            </a:r>
            <a:r>
              <a:rPr lang="en-US" sz="2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ONE 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MAJOR TAKE HOME POINT. SAME font AS TITLE. SAME size. CENTERED RIGHT</a:t>
            </a:r>
            <a:endParaRPr lang="en-US" sz="2600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91856" y="1702023"/>
            <a:ext cx="27275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Verdana"/>
                <a:cs typeface="Verdana"/>
              </a:rPr>
              <a:t>AUTHORS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Each line has &lt; 10 words</a:t>
            </a:r>
          </a:p>
          <a:p>
            <a:r>
              <a:rPr lang="en-US" sz="1100" dirty="0">
                <a:latin typeface="Verdana"/>
                <a:cs typeface="Verdana"/>
              </a:rPr>
              <a:t>T</a:t>
            </a:r>
          </a:p>
          <a:p>
            <a:r>
              <a:rPr lang="en-US" sz="11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9781955" y="1781835"/>
            <a:ext cx="241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Future Directions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CAC4B58-8623-4DBE-951A-DDF821787031}"/>
              </a:ext>
            </a:extLst>
          </p:cNvPr>
          <p:cNvSpPr txBox="1"/>
          <p:nvPr/>
        </p:nvSpPr>
        <p:spPr>
          <a:xfrm>
            <a:off x="10167518" y="4349927"/>
            <a:ext cx="1469479" cy="88314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pPr algn="ctr"/>
            <a:r>
              <a:rPr lang="en-US" sz="1400" dirty="0">
                <a:latin typeface="Verdana"/>
                <a:cs typeface="Verdana"/>
              </a:rPr>
              <a:t>University 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or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 Institution Logo</a:t>
            </a:r>
            <a:r>
              <a:rPr lang="en-US" sz="1200" dirty="0">
                <a:latin typeface="Verdana"/>
                <a:cs typeface="Verdana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7241" y="1643896"/>
            <a:ext cx="6483450" cy="5214104"/>
          </a:xfrm>
          <a:prstGeom prst="rect">
            <a:avLst/>
          </a:prstGeom>
          <a:solidFill>
            <a:srgbClr val="4698C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980" y="2223487"/>
            <a:ext cx="5911050" cy="39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6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133A52-7B1D-CA40-A307-3CB5779D8F65}"/>
              </a:ext>
            </a:extLst>
          </p:cNvPr>
          <p:cNvSpPr/>
          <p:nvPr/>
        </p:nvSpPr>
        <p:spPr>
          <a:xfrm>
            <a:off x="0" y="0"/>
            <a:ext cx="12192000" cy="1643896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E5E611-B05B-CF4A-BA1F-E5824898419B}"/>
              </a:ext>
            </a:extLst>
          </p:cNvPr>
          <p:cNvSpPr/>
          <p:nvPr/>
        </p:nvSpPr>
        <p:spPr>
          <a:xfrm>
            <a:off x="-1" y="4691921"/>
            <a:ext cx="12192001" cy="2166079"/>
          </a:xfrm>
          <a:prstGeom prst="rect">
            <a:avLst/>
          </a:prstGeom>
          <a:solidFill>
            <a:srgbClr val="469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6904D0-84D6-5F46-9230-77E58C140AE6}"/>
              </a:ext>
            </a:extLst>
          </p:cNvPr>
          <p:cNvSpPr txBox="1"/>
          <p:nvPr/>
        </p:nvSpPr>
        <p:spPr>
          <a:xfrm>
            <a:off x="91856" y="123110"/>
            <a:ext cx="10132163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Your Title In Helvetica, Verdana, </a:t>
            </a:r>
            <a:r>
              <a:rPr lang="en-US" sz="28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Futura</a:t>
            </a: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Nunito</a:t>
            </a: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or Any Other “Sans” Font, Size 18 – 28, Consider Centered Left</a:t>
            </a:r>
          </a:p>
          <a:p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Can Customize These Colors, Box Sizes, Arrangement!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883C3C4-6C69-404B-A4CA-BB81A4E71BA2}"/>
              </a:ext>
            </a:extLst>
          </p:cNvPr>
          <p:cNvSpPr txBox="1"/>
          <p:nvPr/>
        </p:nvSpPr>
        <p:spPr>
          <a:xfrm>
            <a:off x="10379877" y="70807"/>
            <a:ext cx="1797133" cy="163121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AUTHORS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Ram Appleseed, MD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(XYZ University)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Silicon Doubtfire, MD PhD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(PQR University)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Ram Appleseed, MD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(XYZ University)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Silicon Doubtfire, MD PhD</a:t>
            </a:r>
          </a:p>
          <a:p>
            <a:pPr algn="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(PQR University)</a:t>
            </a:r>
          </a:p>
          <a:p>
            <a:pPr algn="r"/>
            <a:endParaRPr lang="en-US" sz="10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59242F-7172-8047-9817-EA0A5A1D008B}"/>
              </a:ext>
            </a:extLst>
          </p:cNvPr>
          <p:cNvSpPr txBox="1"/>
          <p:nvPr/>
        </p:nvSpPr>
        <p:spPr>
          <a:xfrm>
            <a:off x="3193864" y="4867019"/>
            <a:ext cx="88739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</a:t>
            </a:r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ONE </a:t>
            </a: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MAJOR TAKE HOME POINT 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SAME font AS TITLE. SAME size. CENTERED RIGHT</a:t>
            </a:r>
            <a:endParaRPr lang="en-US" sz="2800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PAY</a:t>
            </a:r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ATTENTION </a:t>
            </a: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 THIS PART: 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good </a:t>
            </a:r>
            <a:r>
              <a:rPr lang="en-US" sz="28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place to get </a:t>
            </a:r>
            <a:r>
              <a:rPr lang="en-US" sz="28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CREATIVE!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91856" y="1702023"/>
            <a:ext cx="2727544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Each line has &lt; 10 words</a:t>
            </a:r>
          </a:p>
          <a:p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Future Directions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D3240055-5178-D141-838C-B89EBCDDC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0874126"/>
              </p:ext>
            </p:extLst>
          </p:nvPr>
        </p:nvGraphicFramePr>
        <p:xfrm>
          <a:off x="7273838" y="1702023"/>
          <a:ext cx="2366102" cy="1581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xmlns="" id="{7192534E-F638-EF48-95C7-73A668050F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86616"/>
              </p:ext>
            </p:extLst>
          </p:nvPr>
        </p:nvGraphicFramePr>
        <p:xfrm>
          <a:off x="7273838" y="3283124"/>
          <a:ext cx="2352235" cy="1508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0138F9AC-6132-504D-808D-A5A7E6107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741582"/>
              </p:ext>
            </p:extLst>
          </p:nvPr>
        </p:nvGraphicFramePr>
        <p:xfrm>
          <a:off x="9955130" y="1781835"/>
          <a:ext cx="2079322" cy="2604141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70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8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27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Measure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Pre BD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en-US" sz="1000" baseline="0" dirty="0">
                          <a:solidFill>
                            <a:schemeClr val="bg1"/>
                          </a:solidFill>
                        </a:rPr>
                        <a:t> Reference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FEV1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1.17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31%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FVC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1.27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28%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80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FEV1/FVC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92%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TLC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2.69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43%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marL="0" marR="0" indent="0" algn="ctr" defTabSz="4388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RV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1.42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81%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180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DLCO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Adj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(mL/mmHg/min)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5.0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18%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49520" y="4691921"/>
            <a:ext cx="905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TO FIND 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7432BA6-6714-D447-BAF8-0D56DFDC566E}"/>
              </a:ext>
            </a:extLst>
          </p:cNvPr>
          <p:cNvSpPr txBox="1"/>
          <p:nvPr/>
        </p:nvSpPr>
        <p:spPr>
          <a:xfrm>
            <a:off x="1212223" y="4699073"/>
            <a:ext cx="117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FOR OUR ABSTRACT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56" y="6218065"/>
            <a:ext cx="2503758" cy="54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0" y="6218065"/>
            <a:ext cx="2546094" cy="5405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190" y="5099183"/>
            <a:ext cx="803791" cy="803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5" y="5099183"/>
            <a:ext cx="803791" cy="8037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91855" y="5971844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PRESENTED AT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915" y="1752342"/>
            <a:ext cx="4122686" cy="27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133A52-7B1D-CA40-A307-3CB5779D8F65}"/>
              </a:ext>
            </a:extLst>
          </p:cNvPr>
          <p:cNvSpPr/>
          <p:nvPr/>
        </p:nvSpPr>
        <p:spPr>
          <a:xfrm>
            <a:off x="0" y="0"/>
            <a:ext cx="6118849" cy="1643896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6904D0-84D6-5F46-9230-77E58C140AE6}"/>
              </a:ext>
            </a:extLst>
          </p:cNvPr>
          <p:cNvSpPr txBox="1"/>
          <p:nvPr/>
        </p:nvSpPr>
        <p:spPr>
          <a:xfrm>
            <a:off x="190500" y="123110"/>
            <a:ext cx="5735933" cy="12926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Your Title In Helvetica, Verdana, </a:t>
            </a:r>
            <a:r>
              <a:rPr lang="en-US" sz="26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Futura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Nunito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or Any Other “Sans” Font, Size 18 – 28, Centered Left!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9781955" y="5502864"/>
            <a:ext cx="905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TO FIND 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7432BA6-6714-D447-BAF8-0D56DFDC566E}"/>
              </a:ext>
            </a:extLst>
          </p:cNvPr>
          <p:cNvSpPr txBox="1"/>
          <p:nvPr/>
        </p:nvSpPr>
        <p:spPr>
          <a:xfrm>
            <a:off x="10860712" y="5502864"/>
            <a:ext cx="117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SCAN FOR OUR ABSTRACT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56" y="6218065"/>
            <a:ext cx="2503758" cy="54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0" y="6218065"/>
            <a:ext cx="2546094" cy="5405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7023" y="5902974"/>
            <a:ext cx="803791" cy="8037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504" y="5921829"/>
            <a:ext cx="803791" cy="8037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91855" y="5971844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PRESENTED AT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7133A52-7B1D-CA40-A307-3CB5779D8F65}"/>
              </a:ext>
            </a:extLst>
          </p:cNvPr>
          <p:cNvSpPr/>
          <p:nvPr/>
        </p:nvSpPr>
        <p:spPr>
          <a:xfrm>
            <a:off x="6118849" y="0"/>
            <a:ext cx="6118849" cy="1643896"/>
          </a:xfrm>
          <a:prstGeom prst="rect">
            <a:avLst/>
          </a:prstGeom>
          <a:solidFill>
            <a:srgbClr val="469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559242F-7172-8047-9817-EA0A5A1D008B}"/>
              </a:ext>
            </a:extLst>
          </p:cNvPr>
          <p:cNvSpPr txBox="1"/>
          <p:nvPr/>
        </p:nvSpPr>
        <p:spPr>
          <a:xfrm>
            <a:off x="6299199" y="123110"/>
            <a:ext cx="57352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</a:t>
            </a:r>
            <a:r>
              <a:rPr lang="en-US" sz="2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ONE </a:t>
            </a:r>
            <a:r>
              <a:rPr lang="en-US" sz="2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MAJOR TAKE HOME POINT. SAME font AS TITLE. SAME size. CENTERED RIGHT</a:t>
            </a:r>
            <a:endParaRPr lang="en-US" sz="2600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91856" y="1702023"/>
            <a:ext cx="27275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Verdana"/>
                <a:cs typeface="Verdana"/>
              </a:rPr>
              <a:t>AUTHORS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Each line has &lt; 10 words</a:t>
            </a:r>
          </a:p>
          <a:p>
            <a:r>
              <a:rPr lang="en-US" sz="1100" dirty="0">
                <a:latin typeface="Verdana"/>
                <a:cs typeface="Verdana"/>
              </a:rPr>
              <a:t>T</a:t>
            </a:r>
          </a:p>
          <a:p>
            <a:r>
              <a:rPr lang="en-US" sz="1100" b="1" dirty="0"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9781955" y="1781835"/>
            <a:ext cx="2410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endParaRPr lang="en-US" sz="1100" dirty="0">
              <a:latin typeface="Verdana"/>
              <a:cs typeface="Verdana"/>
            </a:endParaRPr>
          </a:p>
          <a:p>
            <a:r>
              <a:rPr lang="en-US" sz="1100" b="1" dirty="0"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Future Directions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CAC4B58-8623-4DBE-951A-DDF821787031}"/>
              </a:ext>
            </a:extLst>
          </p:cNvPr>
          <p:cNvSpPr txBox="1"/>
          <p:nvPr/>
        </p:nvSpPr>
        <p:spPr>
          <a:xfrm>
            <a:off x="10167518" y="4349927"/>
            <a:ext cx="1469479" cy="88314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pPr algn="ctr"/>
            <a:r>
              <a:rPr lang="en-US" sz="1400" dirty="0">
                <a:latin typeface="Verdana"/>
                <a:cs typeface="Verdana"/>
              </a:rPr>
              <a:t>University 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or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 Institution Logo</a:t>
            </a:r>
            <a:r>
              <a:rPr lang="en-US" sz="1200" dirty="0">
                <a:latin typeface="Verdana"/>
                <a:cs typeface="Verdana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7241" y="1643896"/>
            <a:ext cx="3231607" cy="5214104"/>
          </a:xfrm>
          <a:prstGeom prst="rect">
            <a:avLst/>
          </a:prstGeom>
          <a:solidFill>
            <a:srgbClr val="4698C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F4128F1-C2CE-1640-AA88-FC35D5FFD576}"/>
              </a:ext>
            </a:extLst>
          </p:cNvPr>
          <p:cNvSpPr txBox="1"/>
          <p:nvPr/>
        </p:nvSpPr>
        <p:spPr>
          <a:xfrm>
            <a:off x="3033058" y="2502934"/>
            <a:ext cx="2893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 Research: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Display prominent figures</a:t>
            </a:r>
          </a:p>
          <a:p>
            <a:endParaRPr lang="en-US" sz="2400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 Cases:</a:t>
            </a:r>
          </a:p>
          <a:p>
            <a:r>
              <a:rPr lang="en-US" sz="2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Display prominent images / path / procedure findings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18848" y="1643896"/>
            <a:ext cx="3231607" cy="5214104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061" y="1781836"/>
            <a:ext cx="2963698" cy="200281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0138F9AC-6132-504D-808D-A5A7E6107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257423"/>
              </p:ext>
            </p:extLst>
          </p:nvPr>
        </p:nvGraphicFramePr>
        <p:xfrm>
          <a:off x="6481337" y="4418803"/>
          <a:ext cx="2735422" cy="223711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138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97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18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Measure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Pre BD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%</a:t>
                      </a:r>
                      <a:r>
                        <a:rPr lang="en-US" sz="1000" baseline="0" dirty="0">
                          <a:solidFill>
                            <a:schemeClr val="bg1"/>
                          </a:solidFill>
                        </a:rPr>
                        <a:t> Reference</a:t>
                      </a:r>
                      <a:endParaRPr lang="en-US" sz="1000" dirty="0">
                        <a:solidFill>
                          <a:schemeClr val="bg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FEV1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1.17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31%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FVC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1.27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28%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80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FEV1/FVC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92%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TLC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2.69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43%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927">
                <a:tc>
                  <a:txBody>
                    <a:bodyPr/>
                    <a:lstStyle/>
                    <a:p>
                      <a:pPr marL="0" marR="0" indent="0" algn="ctr" defTabSz="4388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RV (liters)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1.42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81%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180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DLCO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Adj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 (mL/mmHg/min)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5.0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n-lt"/>
                        </a:rPr>
                        <a:t>18%</a:t>
                      </a:r>
                      <a:endParaRPr lang="en-US" sz="1000" b="1" dirty="0">
                        <a:solidFill>
                          <a:schemeClr val="tx1"/>
                        </a:solidFill>
                        <a:latin typeface="+mn-lt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665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133A52-7B1D-CA40-A307-3CB5779D8F65}"/>
              </a:ext>
            </a:extLst>
          </p:cNvPr>
          <p:cNvSpPr/>
          <p:nvPr/>
        </p:nvSpPr>
        <p:spPr>
          <a:xfrm>
            <a:off x="-1" y="2340"/>
            <a:ext cx="2963217" cy="4691921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133A52-7B1D-CA40-A307-3CB5779D8F65}"/>
              </a:ext>
            </a:extLst>
          </p:cNvPr>
          <p:cNvSpPr/>
          <p:nvPr/>
        </p:nvSpPr>
        <p:spPr>
          <a:xfrm>
            <a:off x="5868708" y="-1"/>
            <a:ext cx="6323292" cy="4691921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1E5E611-B05B-CF4A-BA1F-E5824898419B}"/>
              </a:ext>
            </a:extLst>
          </p:cNvPr>
          <p:cNvSpPr/>
          <p:nvPr/>
        </p:nvSpPr>
        <p:spPr>
          <a:xfrm>
            <a:off x="-1" y="4691921"/>
            <a:ext cx="12192001" cy="2166079"/>
          </a:xfrm>
          <a:prstGeom prst="rect">
            <a:avLst/>
          </a:prstGeom>
          <a:solidFill>
            <a:srgbClr val="469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104435" y="224664"/>
            <a:ext cx="2727544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Each line has &lt; 10 words</a:t>
            </a:r>
          </a:p>
          <a:p>
            <a:endParaRPr lang="en-US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Future Directions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7432BA6-6714-D447-BAF8-0D56DFDC566E}"/>
              </a:ext>
            </a:extLst>
          </p:cNvPr>
          <p:cNvSpPr txBox="1"/>
          <p:nvPr/>
        </p:nvSpPr>
        <p:spPr>
          <a:xfrm>
            <a:off x="10929152" y="4691920"/>
            <a:ext cx="117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Verdana"/>
                <a:cs typeface="Verdana"/>
              </a:rPr>
              <a:t>SCAN FOR OUR ABSTRACT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9446373" y="6202556"/>
            <a:ext cx="2503758" cy="54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127" y="6209768"/>
            <a:ext cx="2546094" cy="5405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430" y="5079540"/>
            <a:ext cx="803791" cy="8037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9368127" y="5956335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PRESENTED AT</a:t>
            </a:r>
          </a:p>
        </p:txBody>
      </p:sp>
      <p:sp>
        <p:nvSpPr>
          <p:cNvPr id="21" name="Further elaboration of take-home statement…"/>
          <p:cNvSpPr txBox="1"/>
          <p:nvPr/>
        </p:nvSpPr>
        <p:spPr>
          <a:xfrm>
            <a:off x="6432385" y="2140620"/>
            <a:ext cx="4265867" cy="1747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2520" tIns="42520" rIns="42520" bIns="42520" anchor="ctr">
            <a:spAutoFit/>
          </a:bodyPr>
          <a:lstStyle/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</p:txBody>
      </p:sp>
      <p:sp>
        <p:nvSpPr>
          <p:cNvPr id="24" name="Your concluding Take Home Statement displays in bold here."/>
          <p:cNvSpPr txBox="1"/>
          <p:nvPr/>
        </p:nvSpPr>
        <p:spPr>
          <a:xfrm>
            <a:off x="6189853" y="509698"/>
            <a:ext cx="5442378" cy="137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>
            <a:spAutoFit/>
          </a:bodyPr>
          <a:lstStyle>
            <a:lvl1pPr algn="l">
              <a:defRPr sz="3900">
                <a:solidFill>
                  <a:srgbClr val="FFFFFF"/>
                </a:solidFill>
              </a:defRPr>
            </a:lvl1pPr>
          </a:lstStyle>
          <a:p>
            <a:r>
              <a:rPr sz="2800" b="1" dirty="0">
                <a:latin typeface="Verdana"/>
                <a:cs typeface="Verdana"/>
              </a:rPr>
              <a:t>Your </a:t>
            </a:r>
            <a:r>
              <a:rPr lang="en-US" sz="2800" b="1" dirty="0">
                <a:latin typeface="Verdana"/>
                <a:cs typeface="Verdana"/>
              </a:rPr>
              <a:t>C</a:t>
            </a:r>
            <a:r>
              <a:rPr sz="2800" b="1" dirty="0">
                <a:latin typeface="Verdana"/>
                <a:cs typeface="Verdana"/>
              </a:rPr>
              <a:t>oncluding Take Home Statement in bold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3141164" y="217783"/>
            <a:ext cx="256113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Verdana"/>
                <a:cs typeface="Verdana"/>
              </a:rPr>
              <a:t>Your Title In Helvetica, Verdana, </a:t>
            </a:r>
            <a:r>
              <a:rPr lang="en-US" sz="2600" b="1" dirty="0" err="1">
                <a:latin typeface="Verdana"/>
                <a:cs typeface="Verdana"/>
              </a:rPr>
              <a:t>Futura</a:t>
            </a:r>
            <a:r>
              <a:rPr lang="en-US" sz="2600" b="1" dirty="0">
                <a:latin typeface="Verdana"/>
                <a:cs typeface="Verdana"/>
              </a:rPr>
              <a:t>, </a:t>
            </a:r>
            <a:r>
              <a:rPr lang="en-US" sz="2600" b="1" dirty="0" err="1">
                <a:latin typeface="Verdana"/>
                <a:cs typeface="Verdana"/>
              </a:rPr>
              <a:t>Nunito</a:t>
            </a:r>
            <a:r>
              <a:rPr lang="en-US" sz="2600" b="1" dirty="0">
                <a:latin typeface="Verdana"/>
                <a:cs typeface="Verdana"/>
              </a:rPr>
              <a:t> or Any Other “Sans” Font</a:t>
            </a:r>
          </a:p>
        </p:txBody>
      </p:sp>
      <p:pic>
        <p:nvPicPr>
          <p:cNvPr id="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050" y="4894242"/>
            <a:ext cx="5964335" cy="19637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104435" y="4771131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RESULTS</a:t>
            </a:r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6592074" y="5007294"/>
            <a:ext cx="2623399" cy="173584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3141163" y="3249847"/>
            <a:ext cx="256113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Verdana"/>
                <a:cs typeface="Verdana"/>
              </a:rPr>
              <a:t>AUTHORS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Verdana"/>
                <a:cs typeface="Verdana"/>
              </a:rPr>
              <a:t>Author</a:t>
            </a:r>
          </a:p>
          <a:p>
            <a:pPr marL="292100"/>
            <a:r>
              <a:rPr lang="en-US" sz="1100" dirty="0">
                <a:latin typeface="Verdana"/>
                <a:cs typeface="Verdana"/>
              </a:rPr>
              <a:t>(University)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CAC4B58-8623-4DBE-951A-DDF821787031}"/>
              </a:ext>
            </a:extLst>
          </p:cNvPr>
          <p:cNvSpPr txBox="1"/>
          <p:nvPr/>
        </p:nvSpPr>
        <p:spPr>
          <a:xfrm>
            <a:off x="10578413" y="3643979"/>
            <a:ext cx="1469479" cy="88314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/>
                <a:cs typeface="Verdana"/>
              </a:rPr>
              <a:t>University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Verdana"/>
                <a:cs typeface="Verdana"/>
              </a:rPr>
              <a:t>or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Verdana"/>
                <a:cs typeface="Verdana"/>
              </a:rPr>
              <a:t> Institution Logo</a:t>
            </a: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5481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24BD4D9-FE08-4C4D-A7B3-9EE443A3D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133A52-7B1D-CA40-A307-3CB5779D8F65}"/>
              </a:ext>
            </a:extLst>
          </p:cNvPr>
          <p:cNvSpPr/>
          <p:nvPr/>
        </p:nvSpPr>
        <p:spPr>
          <a:xfrm>
            <a:off x="-1" y="2208774"/>
            <a:ext cx="7313439" cy="2318346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133A52-7B1D-CA40-A307-3CB5779D8F65}"/>
              </a:ext>
            </a:extLst>
          </p:cNvPr>
          <p:cNvSpPr/>
          <p:nvPr/>
        </p:nvSpPr>
        <p:spPr>
          <a:xfrm>
            <a:off x="7313438" y="-1"/>
            <a:ext cx="4878561" cy="6858001"/>
          </a:xfrm>
          <a:prstGeom prst="rect">
            <a:avLst/>
          </a:prstGeom>
          <a:solidFill>
            <a:srgbClr val="469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250141" y="2367443"/>
            <a:ext cx="2727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BACKGROUND: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What is known about the subject in 2 lines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Each line has &lt; 10 words</a:t>
            </a:r>
          </a:p>
          <a:p>
            <a:endParaRPr lang="en-US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7432BA6-6714-D447-BAF8-0D56DFDC566E}"/>
              </a:ext>
            </a:extLst>
          </p:cNvPr>
          <p:cNvSpPr txBox="1"/>
          <p:nvPr/>
        </p:nvSpPr>
        <p:spPr>
          <a:xfrm>
            <a:off x="7658415" y="5462757"/>
            <a:ext cx="117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Verdana"/>
                <a:cs typeface="Verdana"/>
              </a:rPr>
              <a:t>SCAN FOR OUR ABSTRACT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9446373" y="6202556"/>
            <a:ext cx="2503758" cy="54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127" y="6209768"/>
            <a:ext cx="2546094" cy="54058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830" y="5883331"/>
            <a:ext cx="803791" cy="8037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9368127" y="5956335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PRESENTED AT</a:t>
            </a:r>
          </a:p>
        </p:txBody>
      </p:sp>
      <p:sp>
        <p:nvSpPr>
          <p:cNvPr id="21" name="Further elaboration of take-home statement…"/>
          <p:cNvSpPr txBox="1"/>
          <p:nvPr/>
        </p:nvSpPr>
        <p:spPr>
          <a:xfrm>
            <a:off x="7658415" y="2375915"/>
            <a:ext cx="3920891" cy="1747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2520" tIns="42520" rIns="42520" bIns="42520" anchor="ctr">
            <a:spAutoFit/>
          </a:bodyPr>
          <a:lstStyle/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  <a:p>
            <a:pPr marL="279035" indent="-279035">
              <a:buSzPct val="145000"/>
              <a:buChar char="•"/>
              <a:defRPr b="0">
                <a:solidFill>
                  <a:srgbClr val="FFFFFF"/>
                </a:solidFill>
              </a:defRPr>
            </a:pPr>
            <a:r>
              <a:rPr dirty="0">
                <a:latin typeface="Verdana"/>
                <a:cs typeface="Verdana"/>
              </a:rPr>
              <a:t>Further elaboration of take-home statement</a:t>
            </a:r>
          </a:p>
        </p:txBody>
      </p:sp>
      <p:sp>
        <p:nvSpPr>
          <p:cNvPr id="24" name="Your concluding Take Home Statement displays in bold here."/>
          <p:cNvSpPr txBox="1"/>
          <p:nvPr/>
        </p:nvSpPr>
        <p:spPr>
          <a:xfrm>
            <a:off x="7658415" y="294255"/>
            <a:ext cx="4255806" cy="1809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2520" tIns="42520" rIns="42520" bIns="42520" anchor="ctr">
            <a:spAutoFit/>
          </a:bodyPr>
          <a:lstStyle>
            <a:lvl1pPr algn="l">
              <a:defRPr sz="3900">
                <a:solidFill>
                  <a:srgbClr val="FFFFFF"/>
                </a:solidFill>
              </a:defRPr>
            </a:lvl1pPr>
          </a:lstStyle>
          <a:p>
            <a:r>
              <a:rPr sz="2800" b="1" dirty="0">
                <a:latin typeface="Verdana"/>
                <a:cs typeface="Verdana"/>
              </a:rPr>
              <a:t>Your </a:t>
            </a:r>
            <a:r>
              <a:rPr lang="en-US" sz="2800" b="1" dirty="0">
                <a:latin typeface="Verdana"/>
                <a:cs typeface="Verdana"/>
              </a:rPr>
              <a:t>C</a:t>
            </a:r>
            <a:r>
              <a:rPr sz="2800" b="1" dirty="0">
                <a:latin typeface="Verdana"/>
                <a:cs typeface="Verdana"/>
              </a:rPr>
              <a:t>oncluding Take Home Statement in bold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250141" y="217783"/>
            <a:ext cx="68307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Verdana"/>
                <a:cs typeface="Verdana"/>
              </a:rPr>
              <a:t>Your Title In Helvetica, Verdana, </a:t>
            </a:r>
            <a:r>
              <a:rPr lang="en-US" sz="2600" b="1" dirty="0" err="1">
                <a:latin typeface="Verdana"/>
                <a:cs typeface="Verdana"/>
              </a:rPr>
              <a:t>Futura</a:t>
            </a:r>
            <a:r>
              <a:rPr lang="en-US" sz="2600" b="1" dirty="0">
                <a:latin typeface="Verdana"/>
                <a:cs typeface="Verdana"/>
              </a:rPr>
              <a:t>, </a:t>
            </a:r>
            <a:r>
              <a:rPr lang="en-US" sz="2600" b="1" dirty="0" err="1">
                <a:latin typeface="Verdana"/>
                <a:cs typeface="Verdana"/>
              </a:rPr>
              <a:t>Nunito</a:t>
            </a:r>
            <a:r>
              <a:rPr lang="en-US" sz="2600" b="1" dirty="0">
                <a:latin typeface="Verdana"/>
                <a:cs typeface="Verdana"/>
              </a:rPr>
              <a:t> or Any Other “Sans” Font</a:t>
            </a:r>
          </a:p>
        </p:txBody>
      </p:sp>
      <p:pic>
        <p:nvPicPr>
          <p:cNvPr id="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816" y="4723364"/>
            <a:ext cx="5964335" cy="19637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5CD93B-33CE-B748-A5A4-033A0A01FB94}"/>
              </a:ext>
            </a:extLst>
          </p:cNvPr>
          <p:cNvSpPr txBox="1"/>
          <p:nvPr/>
        </p:nvSpPr>
        <p:spPr>
          <a:xfrm>
            <a:off x="104435" y="4771131"/>
            <a:ext cx="2118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FFFF"/>
                </a:solidFill>
                <a:latin typeface="Verdana"/>
                <a:cs typeface="Verdana"/>
              </a:rPr>
              <a:t>RESULTS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CAC4B58-8623-4DBE-951A-DDF821787031}"/>
              </a:ext>
            </a:extLst>
          </p:cNvPr>
          <p:cNvSpPr txBox="1"/>
          <p:nvPr/>
        </p:nvSpPr>
        <p:spPr>
          <a:xfrm>
            <a:off x="5678948" y="1220533"/>
            <a:ext cx="1469479" cy="883141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pPr algn="ctr"/>
            <a:r>
              <a:rPr lang="en-US" sz="1400" dirty="0">
                <a:latin typeface="Verdana"/>
                <a:cs typeface="Verdana"/>
              </a:rPr>
              <a:t>University 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or</a:t>
            </a:r>
          </a:p>
          <a:p>
            <a:pPr algn="ctr"/>
            <a:r>
              <a:rPr lang="en-US" sz="1400" dirty="0">
                <a:latin typeface="Verdana"/>
                <a:cs typeface="Verdana"/>
              </a:rPr>
              <a:t> Institution Logo</a:t>
            </a:r>
            <a:r>
              <a:rPr lang="en-US" sz="1200" dirty="0">
                <a:latin typeface="Verdana"/>
                <a:cs typeface="Verdana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4F9E57F-C64F-4827-8C49-BB9DBDC073C7}"/>
              </a:ext>
            </a:extLst>
          </p:cNvPr>
          <p:cNvSpPr txBox="1"/>
          <p:nvPr/>
        </p:nvSpPr>
        <p:spPr>
          <a:xfrm>
            <a:off x="325181" y="1641606"/>
            <a:ext cx="4215852" cy="236810"/>
          </a:xfrm>
          <a:prstGeom prst="rect">
            <a:avLst/>
          </a:prstGeom>
          <a:noFill/>
        </p:spPr>
        <p:txBody>
          <a:bodyPr wrap="square" lIns="21159" tIns="10580" rIns="21159" bIns="10580" rtlCol="0">
            <a:spAutoFit/>
          </a:bodyPr>
          <a:lstStyle/>
          <a:p>
            <a:r>
              <a:rPr lang="en-US" sz="1400" dirty="0">
                <a:highlight>
                  <a:srgbClr val="FFD54F"/>
                </a:highlight>
                <a:latin typeface="Verdana"/>
                <a:cs typeface="Verdana"/>
              </a:rPr>
              <a:t>Author AB, Author CD, Author EF </a:t>
            </a:r>
            <a:endParaRPr lang="en-US" sz="1400" dirty="0">
              <a:latin typeface="Verdana"/>
              <a:cs typeface="Verdan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9446181-DAD1-0F4E-BFAD-3DF05FF69662}"/>
              </a:ext>
            </a:extLst>
          </p:cNvPr>
          <p:cNvSpPr txBox="1"/>
          <p:nvPr/>
        </p:nvSpPr>
        <p:spPr>
          <a:xfrm>
            <a:off x="3675159" y="2300781"/>
            <a:ext cx="32209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METHODS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Retro/prospective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Qualitative/quantitative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Case report / series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Study population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Study time frame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Statistical plan</a:t>
            </a:r>
          </a:p>
          <a:p>
            <a:pPr marL="171450" indent="-171450">
              <a:buFontTx/>
              <a:buChar char="-"/>
            </a:pPr>
            <a:endParaRPr lang="en-US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Verdana"/>
                <a:cs typeface="Verdana"/>
              </a:rPr>
              <a:t>CLINICAL IMPLICATIONS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What this means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solidFill>
                  <a:schemeClr val="bg1"/>
                </a:solidFill>
                <a:latin typeface="Verdana"/>
                <a:cs typeface="Verdana"/>
              </a:rPr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76711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Customize the slide to fit your study!</a:t>
            </a:r>
          </a:p>
          <a:p>
            <a:r>
              <a:rPr lang="en-US" dirty="0"/>
              <a:t>Remember, “less can be more”! </a:t>
            </a:r>
          </a:p>
          <a:p>
            <a:r>
              <a:rPr lang="en-US" dirty="0"/>
              <a:t>Use Helvetica, Verdana, </a:t>
            </a:r>
            <a:r>
              <a:rPr lang="en-US" dirty="0" err="1"/>
              <a:t>Futura</a:t>
            </a:r>
            <a:r>
              <a:rPr lang="en-US" dirty="0"/>
              <a:t>, </a:t>
            </a:r>
            <a:r>
              <a:rPr lang="en-US" dirty="0" err="1"/>
              <a:t>Nunito</a:t>
            </a:r>
            <a:r>
              <a:rPr lang="en-US" dirty="0"/>
              <a:t> or Any Other “Sans” Font </a:t>
            </a:r>
          </a:p>
          <a:p>
            <a:r>
              <a:rPr lang="en-US" dirty="0"/>
              <a:t>Consider not using color in the sidebars except in graphs/figures</a:t>
            </a:r>
          </a:p>
          <a:p>
            <a:r>
              <a:rPr lang="en-US" dirty="0"/>
              <a:t>To insert your own QR codes: https://</a:t>
            </a:r>
            <a:r>
              <a:rPr lang="en-US" dirty="0" err="1"/>
              <a:t>www.qrcode-monkey.com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9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33FE8-69BF-C24F-8307-9E57C98A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Created 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6FFF17-7DF5-7648-AA21-6A32BC17C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Christopher L. Carroll, MD, FCCP</a:t>
            </a:r>
          </a:p>
          <a:p>
            <a:r>
              <a:rPr lang="en-US" dirty="0" err="1"/>
              <a:t>Viren</a:t>
            </a:r>
            <a:r>
              <a:rPr lang="en-US" dirty="0"/>
              <a:t> Kaul, MD</a:t>
            </a:r>
          </a:p>
          <a:p>
            <a:r>
              <a:rPr lang="en-US" dirty="0"/>
              <a:t>Kamran </a:t>
            </a:r>
            <a:r>
              <a:rPr lang="en-US" dirty="0" err="1"/>
              <a:t>Boka</a:t>
            </a:r>
            <a:r>
              <a:rPr lang="en-US"/>
              <a:t>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88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975</Words>
  <Application>Microsoft Macintosh PowerPoint</Application>
  <PresentationFormat>Widescreen</PresentationFormat>
  <Paragraphs>267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Calibri</vt:lpstr>
      <vt:lpstr>Calibri Light</vt:lpstr>
      <vt:lpstr>Futura Medium</vt:lpstr>
      <vt:lpstr>Helvetica</vt:lpstr>
      <vt:lpstr>Lato</vt:lpstr>
      <vt:lpstr>Lato Black</vt:lpstr>
      <vt:lpstr>Roboto</vt:lpstr>
      <vt:lpstr>Verdana</vt:lpstr>
      <vt:lpstr>Arial</vt:lpstr>
      <vt:lpstr>Office Theme</vt:lpstr>
      <vt:lpstr>Main finding goes here, translated into plain English. Emphasize the important words.</vt:lpstr>
      <vt:lpstr>Main finding goes here, translated into plain English. Emphasize the important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Tips</vt:lpstr>
      <vt:lpstr>Created by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39</cp:revision>
  <dcterms:created xsi:type="dcterms:W3CDTF">2019-03-29T03:34:12Z</dcterms:created>
  <dcterms:modified xsi:type="dcterms:W3CDTF">2019-06-21T12:18:40Z</dcterms:modified>
</cp:coreProperties>
</file>