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anner, Nichole T." initials="TNT" lastIdx="2" clrIdx="0"/>
  <p:cmAuthor id="2" name="Debi Schepers" initials="DS" lastIdx="5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698CB"/>
    <a:srgbClr val="8A1B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0612"/>
  </p:normalViewPr>
  <p:slideViewPr>
    <p:cSldViewPr snapToGrid="0" snapToObjects="1">
      <p:cViewPr varScale="1">
        <p:scale>
          <a:sx n="96" d="100"/>
          <a:sy n="96" d="100"/>
        </p:scale>
        <p:origin x="68" y="2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34A633-2D91-E946-869A-D72E1AF0D054}" type="datetimeFigureOut">
              <a:rPr lang="en-US" smtClean="0"/>
              <a:t>10/26/2020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D6D078-6695-9647-8861-EE050538184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8171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D6D078-6695-9647-8861-EE0505381841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8296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97227-89AB-B147-964D-095BC85AF9AD}" type="datetimeFigureOut">
              <a:rPr lang="en-US" smtClean="0"/>
              <a:t>10/26/2020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CC497-2A91-9E4F-AA5E-4EFFEFF870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8144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97227-89AB-B147-964D-095BC85AF9AD}" type="datetimeFigureOut">
              <a:rPr lang="en-US" smtClean="0"/>
              <a:t>10/26/2020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CC497-2A91-9E4F-AA5E-4EFFEFF870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764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97227-89AB-B147-964D-095BC85AF9AD}" type="datetimeFigureOut">
              <a:rPr lang="en-US" smtClean="0"/>
              <a:t>10/26/2020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CC497-2A91-9E4F-AA5E-4EFFEFF870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0682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>
            <a:extLst>
              <a:ext uri="{FF2B5EF4-FFF2-40B4-BE49-F238E27FC236}">
                <a16:creationId xmlns:a16="http://schemas.microsoft.com/office/drawing/2014/main" id="{8E6ADC12-4F04-6246-B562-D2AF6367455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41703"/>
          <a:stretch/>
        </p:blipFill>
        <p:spPr>
          <a:xfrm>
            <a:off x="9507525" y="6127240"/>
            <a:ext cx="2356092" cy="466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4027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97227-89AB-B147-964D-095BC85AF9AD}" type="datetimeFigureOut">
              <a:rPr lang="en-US" smtClean="0"/>
              <a:t>10/26/2020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CC497-2A91-9E4F-AA5E-4EFFEFF870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0515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97227-89AB-B147-964D-095BC85AF9AD}" type="datetimeFigureOut">
              <a:rPr lang="en-US" smtClean="0"/>
              <a:t>10/26/2020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CC497-2A91-9E4F-AA5E-4EFFEFF870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2783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97227-89AB-B147-964D-095BC85AF9AD}" type="datetimeFigureOut">
              <a:rPr lang="en-US" smtClean="0"/>
              <a:t>10/26/2020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CC497-2A91-9E4F-AA5E-4EFFEFF870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528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97227-89AB-B147-964D-095BC85AF9AD}" type="datetimeFigureOut">
              <a:rPr lang="en-US" smtClean="0"/>
              <a:t>10/26/2020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CC497-2A91-9E4F-AA5E-4EFFEFF870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297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97227-89AB-B147-964D-095BC85AF9AD}" type="datetimeFigureOut">
              <a:rPr lang="en-US" smtClean="0"/>
              <a:t>10/26/2020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CC497-2A91-9E4F-AA5E-4EFFEFF870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7881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97227-89AB-B147-964D-095BC85AF9AD}" type="datetimeFigureOut">
              <a:rPr lang="en-US" smtClean="0"/>
              <a:t>10/26/2020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CC497-2A91-9E4F-AA5E-4EFFEFF870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04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97227-89AB-B147-964D-095BC85AF9AD}" type="datetimeFigureOut">
              <a:rPr lang="en-US" smtClean="0"/>
              <a:t>10/26/2020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CC497-2A91-9E4F-AA5E-4EFFEFF870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5176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97227-89AB-B147-964D-095BC85AF9AD}" type="datetimeFigureOut">
              <a:rPr lang="en-US" smtClean="0"/>
              <a:t>10/26/2020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CC497-2A91-9E4F-AA5E-4EFFEFF870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703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497227-89AB-B147-964D-095BC85AF9AD}" type="datetimeFigureOut">
              <a:rPr lang="en-US" smtClean="0"/>
              <a:t>10/26/2020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BCC497-2A91-9E4F-AA5E-4EFFEFF870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6790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png"/><Relationship Id="rId7" Type="http://schemas.openxmlformats.org/officeDocument/2006/relationships/hyperlink" Target="http://www.asco.org/research-guidelines/quality-guidelines/guidelines/thoracic-cancer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://www.nccn.org/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>
            <a:extLst>
              <a:ext uri="{FF2B5EF4-FFF2-40B4-BE49-F238E27FC236}">
                <a16:creationId xmlns:a16="http://schemas.microsoft.com/office/drawing/2014/main" id="{3755A825-2B09-0841-A34D-72326A1B7125}"/>
              </a:ext>
            </a:extLst>
          </p:cNvPr>
          <p:cNvSpPr/>
          <p:nvPr/>
        </p:nvSpPr>
        <p:spPr>
          <a:xfrm>
            <a:off x="0" y="1537664"/>
            <a:ext cx="12192000" cy="3893667"/>
          </a:xfrm>
          <a:prstGeom prst="rect">
            <a:avLst/>
          </a:prstGeom>
          <a:solidFill>
            <a:srgbClr val="4698C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rgbClr val="00A3DB"/>
              </a:solidFill>
            </a:endParaRPr>
          </a:p>
        </p:txBody>
      </p:sp>
      <p:sp>
        <p:nvSpPr>
          <p:cNvPr id="42" name="Title 12">
            <a:extLst>
              <a:ext uri="{FF2B5EF4-FFF2-40B4-BE49-F238E27FC236}">
                <a16:creationId xmlns:a16="http://schemas.microsoft.com/office/drawing/2014/main" id="{1A5E50FF-B82D-0C47-AAB0-CF3400017ADB}"/>
              </a:ext>
            </a:extLst>
          </p:cNvPr>
          <p:cNvSpPr txBox="1">
            <a:spLocks/>
          </p:cNvSpPr>
          <p:nvPr/>
        </p:nvSpPr>
        <p:spPr>
          <a:xfrm>
            <a:off x="276977" y="5543476"/>
            <a:ext cx="9224978" cy="547974"/>
          </a:xfrm>
          <a:prstGeom prst="rect">
            <a:avLst/>
          </a:prstGeom>
        </p:spPr>
        <p:txBody>
          <a:bodyPr anchor="ctr"/>
          <a:lstStyle>
            <a:lvl1pPr algn="l" defTabSz="411476" rtl="0" eaLnBrk="1" latinLnBrk="0" hangingPunct="1">
              <a:spcBef>
                <a:spcPct val="0"/>
              </a:spcBef>
              <a:buNone/>
              <a:defRPr sz="1980" b="1" i="0" kern="1200">
                <a:solidFill>
                  <a:schemeClr val="bg1"/>
                </a:solidFill>
                <a:latin typeface="Verdana"/>
                <a:ea typeface="+mj-ea"/>
                <a:cs typeface="Arial"/>
              </a:defRPr>
            </a:lvl1pPr>
          </a:lstStyle>
          <a:p>
            <a:r>
              <a:rPr lang="en-US" sz="2000" b="0" dirty="0">
                <a:solidFill>
                  <a:srgbClr val="8A1B61"/>
                </a:solidFill>
                <a:latin typeface="Arial" charset="0"/>
                <a:ea typeface="Arial" charset="0"/>
                <a:cs typeface="Arial" charset="0"/>
              </a:rPr>
              <a:t>Biomarker testing should be incorporated in the workup of all </a:t>
            </a:r>
            <a:br>
              <a:rPr lang="en-US" sz="2000" b="0" dirty="0">
                <a:solidFill>
                  <a:srgbClr val="8A1B61"/>
                </a:solidFill>
                <a:latin typeface="Arial" charset="0"/>
                <a:ea typeface="Arial" charset="0"/>
                <a:cs typeface="Arial" charset="0"/>
              </a:rPr>
            </a:br>
            <a:r>
              <a:rPr lang="en-US" sz="2000" b="0" dirty="0">
                <a:solidFill>
                  <a:srgbClr val="8A1B61"/>
                </a:solidFill>
                <a:latin typeface="Arial" charset="0"/>
                <a:ea typeface="Arial" charset="0"/>
                <a:cs typeface="Arial" charset="0"/>
              </a:rPr>
              <a:t>patients with metastatic NSCLC.</a:t>
            </a:r>
          </a:p>
        </p:txBody>
      </p:sp>
      <p:sp>
        <p:nvSpPr>
          <p:cNvPr id="43" name="Title 12">
            <a:extLst>
              <a:ext uri="{FF2B5EF4-FFF2-40B4-BE49-F238E27FC236}">
                <a16:creationId xmlns:a16="http://schemas.microsoft.com/office/drawing/2014/main" id="{56A319F7-75A0-8A4E-A3E2-14068F622604}"/>
              </a:ext>
            </a:extLst>
          </p:cNvPr>
          <p:cNvSpPr txBox="1">
            <a:spLocks/>
          </p:cNvSpPr>
          <p:nvPr/>
        </p:nvSpPr>
        <p:spPr>
          <a:xfrm>
            <a:off x="276978" y="2939134"/>
            <a:ext cx="2412433" cy="2430255"/>
          </a:xfrm>
          <a:prstGeom prst="rect">
            <a:avLst/>
          </a:prstGeom>
        </p:spPr>
        <p:txBody>
          <a:bodyPr lIns="0" rIns="0" anchor="t"/>
          <a:lstStyle>
            <a:lvl1pPr algn="l" defTabSz="411476" rtl="0" eaLnBrk="1" latinLnBrk="0" hangingPunct="1">
              <a:spcBef>
                <a:spcPct val="0"/>
              </a:spcBef>
              <a:buNone/>
              <a:defRPr sz="1980" b="1" i="0" kern="1200">
                <a:solidFill>
                  <a:schemeClr val="bg1"/>
                </a:solidFill>
                <a:latin typeface="Verdana"/>
                <a:ea typeface="+mj-ea"/>
                <a:cs typeface="Arial"/>
              </a:defRPr>
            </a:lvl1pPr>
          </a:lstStyle>
          <a:p>
            <a:endParaRPr lang="en-US" sz="1600" b="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4" name="Title 12">
            <a:extLst>
              <a:ext uri="{FF2B5EF4-FFF2-40B4-BE49-F238E27FC236}">
                <a16:creationId xmlns:a16="http://schemas.microsoft.com/office/drawing/2014/main" id="{8E1CD28B-ADCB-9047-AAAC-B6F12D3C9A0D}"/>
              </a:ext>
            </a:extLst>
          </p:cNvPr>
          <p:cNvSpPr txBox="1">
            <a:spLocks/>
          </p:cNvSpPr>
          <p:nvPr/>
        </p:nvSpPr>
        <p:spPr>
          <a:xfrm>
            <a:off x="276979" y="11294"/>
            <a:ext cx="11496668" cy="571239"/>
          </a:xfrm>
          <a:prstGeom prst="rect">
            <a:avLst/>
          </a:prstGeom>
        </p:spPr>
        <p:txBody>
          <a:bodyPr anchor="ctr"/>
          <a:lstStyle>
            <a:lvl1pPr algn="l" defTabSz="411476" rtl="0" eaLnBrk="1" latinLnBrk="0" hangingPunct="1">
              <a:spcBef>
                <a:spcPct val="0"/>
              </a:spcBef>
              <a:buNone/>
              <a:defRPr sz="2400" b="1" i="0" kern="1200">
                <a:solidFill>
                  <a:srgbClr val="00A3DB"/>
                </a:solidFill>
                <a:latin typeface="+mj-lt"/>
                <a:ea typeface="+mj-ea"/>
                <a:cs typeface="Arial"/>
              </a:defRPr>
            </a:lvl1pPr>
          </a:lstStyle>
          <a:p>
            <a:r>
              <a:rPr lang="en-US" dirty="0">
                <a:solidFill>
                  <a:srgbClr val="4698CB"/>
                </a:solidFill>
                <a:latin typeface="Verdana" charset="0"/>
                <a:ea typeface="Verdana" charset="0"/>
                <a:cs typeface="Verdana" charset="0"/>
              </a:rPr>
              <a:t>Biomarker Testing in Metastatic NSCLC</a:t>
            </a:r>
          </a:p>
        </p:txBody>
      </p:sp>
      <p:sp>
        <p:nvSpPr>
          <p:cNvPr id="45" name="Title 12">
            <a:extLst>
              <a:ext uri="{FF2B5EF4-FFF2-40B4-BE49-F238E27FC236}">
                <a16:creationId xmlns:a16="http://schemas.microsoft.com/office/drawing/2014/main" id="{87B70F75-0F97-D646-814F-D3D862C26380}"/>
              </a:ext>
            </a:extLst>
          </p:cNvPr>
          <p:cNvSpPr txBox="1">
            <a:spLocks/>
          </p:cNvSpPr>
          <p:nvPr/>
        </p:nvSpPr>
        <p:spPr>
          <a:xfrm>
            <a:off x="9411712" y="2293680"/>
            <a:ext cx="2588704" cy="3297790"/>
          </a:xfrm>
          <a:prstGeom prst="rect">
            <a:avLst/>
          </a:prstGeom>
        </p:spPr>
        <p:txBody>
          <a:bodyPr lIns="0" rIns="0" anchor="t"/>
          <a:lstStyle>
            <a:lvl1pPr algn="l" defTabSz="411476" rtl="0" eaLnBrk="1" latinLnBrk="0" hangingPunct="1">
              <a:spcBef>
                <a:spcPct val="0"/>
              </a:spcBef>
              <a:buNone/>
              <a:defRPr sz="1980" b="1" i="0" kern="1200">
                <a:solidFill>
                  <a:schemeClr val="bg1"/>
                </a:solidFill>
                <a:latin typeface="Verdana"/>
                <a:ea typeface="+mj-ea"/>
                <a:cs typeface="Arial"/>
              </a:defRPr>
            </a:lvl1pPr>
          </a:lstStyle>
          <a:p>
            <a:r>
              <a:rPr lang="en-US" sz="1600" b="0" dirty="0">
                <a:latin typeface="Arial" charset="0"/>
                <a:ea typeface="Arial" charset="0"/>
                <a:cs typeface="Arial" charset="0"/>
              </a:rPr>
              <a:t>All patients with stage IV NSCLC: 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600" b="0" dirty="0">
                <a:latin typeface="Arial" charset="0"/>
                <a:ea typeface="Arial" charset="0"/>
                <a:cs typeface="Arial" charset="0"/>
              </a:rPr>
              <a:t>PD-L1</a:t>
            </a:r>
          </a:p>
          <a:p>
            <a:pPr>
              <a:spcBef>
                <a:spcPts val="600"/>
              </a:spcBef>
            </a:pPr>
            <a:r>
              <a:rPr lang="en-US" sz="1600" b="0" dirty="0">
                <a:latin typeface="Arial" charset="0"/>
                <a:ea typeface="Arial" charset="0"/>
                <a:cs typeface="Arial" charset="0"/>
              </a:rPr>
              <a:t>All patients with non-squamous cell NSCLC &amp; those with squamous cell NSCLC who are &lt;50 y/o or with minimal/light tobacco history: 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600" b="0" dirty="0">
                <a:latin typeface="Arial" charset="0"/>
                <a:ea typeface="Arial" charset="0"/>
                <a:cs typeface="Arial" charset="0"/>
              </a:rPr>
              <a:t>At least: EGFR, ALK, BRAF, ROS1, RET, HER2, KrasG12c, MET</a:t>
            </a:r>
          </a:p>
        </p:txBody>
      </p:sp>
      <p:sp>
        <p:nvSpPr>
          <p:cNvPr id="46" name="Title 12">
            <a:extLst>
              <a:ext uri="{FF2B5EF4-FFF2-40B4-BE49-F238E27FC236}">
                <a16:creationId xmlns:a16="http://schemas.microsoft.com/office/drawing/2014/main" id="{92013DD7-FFDF-9B49-AD82-DF34F9DAC9F3}"/>
              </a:ext>
            </a:extLst>
          </p:cNvPr>
          <p:cNvSpPr txBox="1">
            <a:spLocks/>
          </p:cNvSpPr>
          <p:nvPr/>
        </p:nvSpPr>
        <p:spPr>
          <a:xfrm>
            <a:off x="6341065" y="2293680"/>
            <a:ext cx="2492904" cy="2430255"/>
          </a:xfrm>
          <a:prstGeom prst="rect">
            <a:avLst/>
          </a:prstGeom>
        </p:spPr>
        <p:txBody>
          <a:bodyPr lIns="0" rIns="0" anchor="t"/>
          <a:lstStyle>
            <a:lvl1pPr algn="l" defTabSz="411476" rtl="0" eaLnBrk="1" latinLnBrk="0" hangingPunct="1">
              <a:spcBef>
                <a:spcPct val="0"/>
              </a:spcBef>
              <a:buNone/>
              <a:defRPr sz="1980" b="1" i="0" kern="1200">
                <a:solidFill>
                  <a:schemeClr val="bg1"/>
                </a:solidFill>
                <a:latin typeface="Verdana"/>
                <a:ea typeface="+mj-ea"/>
                <a:cs typeface="Arial"/>
              </a:defRPr>
            </a:lvl1pPr>
          </a:lstStyle>
          <a:p>
            <a:pPr marL="285750" indent="-285750">
              <a:spcBef>
                <a:spcPts val="600"/>
              </a:spcBef>
              <a:buFont typeface="Arial" charset="0"/>
              <a:buChar char="•"/>
            </a:pPr>
            <a:r>
              <a:rPr lang="en-US" sz="1600" b="0" dirty="0">
                <a:latin typeface="Arial" charset="0"/>
                <a:ea typeface="Arial" charset="0"/>
                <a:cs typeface="Arial" charset="0"/>
              </a:rPr>
              <a:t>Most biomarker testing is performed on tissue samples</a:t>
            </a:r>
          </a:p>
          <a:p>
            <a:pPr marL="285750" indent="-285750">
              <a:spcBef>
                <a:spcPts val="600"/>
              </a:spcBef>
              <a:buFont typeface="Arial" charset="0"/>
              <a:buChar char="•"/>
            </a:pPr>
            <a:r>
              <a:rPr lang="en-US" sz="1600" b="0" dirty="0">
                <a:latin typeface="Arial" charset="0"/>
                <a:ea typeface="Arial" charset="0"/>
                <a:cs typeface="Arial" charset="0"/>
              </a:rPr>
              <a:t>Liquid biopsies (blood) can often supplement tissue samples </a:t>
            </a:r>
          </a:p>
          <a:p>
            <a:pPr marL="285750" indent="-285750">
              <a:spcBef>
                <a:spcPts val="600"/>
              </a:spcBef>
              <a:buFont typeface="Arial" charset="0"/>
              <a:buChar char="•"/>
            </a:pPr>
            <a:r>
              <a:rPr lang="en-US" sz="1600" b="0" dirty="0">
                <a:latin typeface="Arial" charset="0"/>
                <a:ea typeface="Arial" charset="0"/>
                <a:cs typeface="Arial" charset="0"/>
              </a:rPr>
              <a:t>Discuss specific sample requirements with institutional pathologists</a:t>
            </a:r>
          </a:p>
        </p:txBody>
      </p:sp>
      <p:sp>
        <p:nvSpPr>
          <p:cNvPr id="47" name="Title 12">
            <a:extLst>
              <a:ext uri="{FF2B5EF4-FFF2-40B4-BE49-F238E27FC236}">
                <a16:creationId xmlns:a16="http://schemas.microsoft.com/office/drawing/2014/main" id="{C195102C-CAFD-224A-B429-6FE2C89505BB}"/>
              </a:ext>
            </a:extLst>
          </p:cNvPr>
          <p:cNvSpPr txBox="1">
            <a:spLocks/>
          </p:cNvSpPr>
          <p:nvPr/>
        </p:nvSpPr>
        <p:spPr>
          <a:xfrm>
            <a:off x="3269256" y="2293680"/>
            <a:ext cx="2680554" cy="2430255"/>
          </a:xfrm>
          <a:prstGeom prst="rect">
            <a:avLst/>
          </a:prstGeom>
        </p:spPr>
        <p:txBody>
          <a:bodyPr lIns="0" rIns="0" anchor="t"/>
          <a:lstStyle>
            <a:lvl1pPr algn="l" defTabSz="411476" rtl="0" eaLnBrk="1" latinLnBrk="0" hangingPunct="1">
              <a:spcBef>
                <a:spcPct val="0"/>
              </a:spcBef>
              <a:buNone/>
              <a:defRPr sz="1980" b="1" i="0" kern="1200">
                <a:solidFill>
                  <a:schemeClr val="bg1"/>
                </a:solidFill>
                <a:latin typeface="Verdana"/>
                <a:ea typeface="+mj-ea"/>
                <a:cs typeface="Arial"/>
              </a:defRPr>
            </a:lvl1pPr>
          </a:lstStyle>
          <a:p>
            <a:pPr marL="285750" indent="-285750">
              <a:buFont typeface="Arial" charset="0"/>
              <a:buChar char="•"/>
            </a:pPr>
            <a:r>
              <a:rPr lang="en-US" sz="1600" b="0" dirty="0">
                <a:latin typeface="Arial" charset="0"/>
                <a:ea typeface="Arial" charset="0"/>
                <a:cs typeface="Arial" charset="0"/>
              </a:rPr>
              <a:t>Targeted therapies are available for many oncogenic driver mutations</a:t>
            </a:r>
          </a:p>
          <a:p>
            <a:pPr marL="285750" indent="-285750">
              <a:spcBef>
                <a:spcPts val="600"/>
              </a:spcBef>
              <a:buFont typeface="Arial" charset="0"/>
              <a:buChar char="•"/>
            </a:pPr>
            <a:r>
              <a:rPr lang="en-US" sz="1600" b="0" dirty="0">
                <a:latin typeface="Arial" charset="0"/>
                <a:ea typeface="Arial" charset="0"/>
                <a:cs typeface="Arial" charset="0"/>
              </a:rPr>
              <a:t>Patients with actionable mutations have improved outcomes when treated with targeted therapy</a:t>
            </a:r>
          </a:p>
          <a:p>
            <a:pPr marL="285750" indent="-285750">
              <a:spcBef>
                <a:spcPts val="600"/>
              </a:spcBef>
              <a:buFont typeface="Arial" charset="0"/>
              <a:buChar char="•"/>
            </a:pPr>
            <a:r>
              <a:rPr lang="en-US" sz="1600" b="0" dirty="0">
                <a:latin typeface="Arial" charset="0"/>
                <a:ea typeface="Arial" charset="0"/>
                <a:cs typeface="Arial" charset="0"/>
              </a:rPr>
              <a:t>Clinical trials are available for various other actionable mutations</a:t>
            </a:r>
          </a:p>
        </p:txBody>
      </p:sp>
      <p:sp>
        <p:nvSpPr>
          <p:cNvPr id="15" name="Title 12">
            <a:extLst>
              <a:ext uri="{FF2B5EF4-FFF2-40B4-BE49-F238E27FC236}">
                <a16:creationId xmlns:a16="http://schemas.microsoft.com/office/drawing/2014/main" id="{87B70F75-0F97-D646-814F-D3D862C26380}"/>
              </a:ext>
            </a:extLst>
          </p:cNvPr>
          <p:cNvSpPr txBox="1">
            <a:spLocks/>
          </p:cNvSpPr>
          <p:nvPr/>
        </p:nvSpPr>
        <p:spPr>
          <a:xfrm>
            <a:off x="300621" y="2293680"/>
            <a:ext cx="2493621" cy="2430255"/>
          </a:xfrm>
          <a:prstGeom prst="rect">
            <a:avLst/>
          </a:prstGeom>
        </p:spPr>
        <p:txBody>
          <a:bodyPr lIns="0" rIns="0" anchor="t"/>
          <a:lstStyle>
            <a:lvl1pPr algn="l" defTabSz="411476" rtl="0" eaLnBrk="1" latinLnBrk="0" hangingPunct="1">
              <a:spcBef>
                <a:spcPct val="0"/>
              </a:spcBef>
              <a:buNone/>
              <a:defRPr sz="1980" b="1" i="0" kern="1200">
                <a:solidFill>
                  <a:schemeClr val="bg1"/>
                </a:solidFill>
                <a:latin typeface="Verdana"/>
                <a:ea typeface="+mj-ea"/>
                <a:cs typeface="Arial"/>
              </a:defRPr>
            </a:lvl1pPr>
          </a:lstStyle>
          <a:p>
            <a:pPr marL="285750" indent="-285750">
              <a:buFont typeface="Arial" charset="0"/>
              <a:buChar char="•"/>
            </a:pPr>
            <a:r>
              <a:rPr lang="en-US" sz="1600" b="0" dirty="0">
                <a:latin typeface="Arial" charset="0"/>
                <a:ea typeface="Arial" charset="0"/>
                <a:cs typeface="Arial" charset="0"/>
              </a:rPr>
              <a:t>~60% of patients with adenocarcinoma of the lung harbor an actionable mutation</a:t>
            </a:r>
          </a:p>
          <a:p>
            <a:pPr marL="285750" indent="-285750">
              <a:spcBef>
                <a:spcPts val="600"/>
              </a:spcBef>
              <a:buFont typeface="Arial" charset="0"/>
              <a:buChar char="•"/>
            </a:pPr>
            <a:r>
              <a:rPr lang="en-US" sz="1600" b="0" dirty="0">
                <a:latin typeface="Arial" charset="0"/>
                <a:ea typeface="Arial" charset="0"/>
                <a:cs typeface="Arial" charset="0"/>
              </a:rPr>
              <a:t>Expanded mutational testing (ie, using next- generation sequencing, etc) should be considered in those with advanced lung cancer to aid in precision oncology treatment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6322" y="1518474"/>
            <a:ext cx="777379" cy="77737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126" y="1353121"/>
            <a:ext cx="1154269" cy="1154269"/>
          </a:xfrm>
          <a:prstGeom prst="rect">
            <a:avLst/>
          </a:prstGeom>
        </p:spPr>
      </p:pic>
      <p:sp>
        <p:nvSpPr>
          <p:cNvPr id="20" name="Title 12">
            <a:extLst>
              <a:ext uri="{FF2B5EF4-FFF2-40B4-BE49-F238E27FC236}">
                <a16:creationId xmlns:a16="http://schemas.microsoft.com/office/drawing/2014/main" id="{1A5E50FF-B82D-0C47-AAB0-CF3400017ADB}"/>
              </a:ext>
            </a:extLst>
          </p:cNvPr>
          <p:cNvSpPr txBox="1">
            <a:spLocks/>
          </p:cNvSpPr>
          <p:nvPr/>
        </p:nvSpPr>
        <p:spPr>
          <a:xfrm>
            <a:off x="276977" y="644799"/>
            <a:ext cx="11620011" cy="672594"/>
          </a:xfrm>
          <a:prstGeom prst="rect">
            <a:avLst/>
          </a:prstGeom>
        </p:spPr>
        <p:txBody>
          <a:bodyPr anchor="ctr"/>
          <a:lstStyle>
            <a:lvl1pPr algn="l" defTabSz="411476" rtl="0" eaLnBrk="1" latinLnBrk="0" hangingPunct="1">
              <a:spcBef>
                <a:spcPct val="0"/>
              </a:spcBef>
              <a:buNone/>
              <a:defRPr sz="1980" b="1" i="0" kern="1200">
                <a:solidFill>
                  <a:schemeClr val="bg1"/>
                </a:solidFill>
                <a:latin typeface="Verdana"/>
                <a:ea typeface="+mj-ea"/>
                <a:cs typeface="Arial"/>
              </a:defRPr>
            </a:lvl1pPr>
          </a:lstStyle>
          <a:p>
            <a:r>
              <a:rPr lang="en-US" sz="2000" b="0" dirty="0">
                <a:solidFill>
                  <a:srgbClr val="8A1B61"/>
                </a:solidFill>
                <a:latin typeface="Arial" charset="0"/>
                <a:ea typeface="Arial" charset="0"/>
                <a:cs typeface="Arial" charset="0"/>
              </a:rPr>
              <a:t>Molecular biomarker testing allows for administration of targeted treatments, improves patient outcomes, and helps with the development of new targeted therapies. PD-L1 testing allows for selection of patients for first-line immunotherapy.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7054" y="1485817"/>
            <a:ext cx="857473" cy="857473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7116616" y="1725745"/>
            <a:ext cx="17660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HOW?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0064010" y="1726564"/>
            <a:ext cx="17660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WHO?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074836" y="1719724"/>
            <a:ext cx="17660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WHY?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00621" y="6207193"/>
            <a:ext cx="8999243" cy="5988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dirty="0">
                <a:solidFill>
                  <a:schemeClr val="bg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Kris MG, Johnson BE, Berry LD et al. Using Multiplexed assays of oncogenic drivers in lung cancer to select targeted drugs. JAMA. 2014;311(19):1998-2006.</a:t>
            </a:r>
          </a:p>
          <a:p>
            <a:r>
              <a:rPr lang="en-US" sz="800" b="0" i="0" u="none" strike="noStrike" dirty="0">
                <a:solidFill>
                  <a:schemeClr val="bg1">
                    <a:lumMod val="75000"/>
                  </a:schemeClr>
                </a:solidFill>
                <a:effectLst/>
                <a:latin typeface="Arial" charset="0"/>
                <a:ea typeface="Arial" charset="0"/>
                <a:cs typeface="Arial" charset="0"/>
              </a:rPr>
              <a:t>NCCN. National Comprehensive Cancer Network. </a:t>
            </a:r>
            <a:r>
              <a:rPr lang="en-US" sz="800" b="0" u="none" strike="noStrike" dirty="0">
                <a:solidFill>
                  <a:schemeClr val="bg1">
                    <a:lumMod val="75000"/>
                  </a:schemeClr>
                </a:solidFill>
                <a:effectLst/>
                <a:latin typeface="Arial" charset="0"/>
                <a:ea typeface="Arial" charset="0"/>
                <a:cs typeface="Arial" charset="0"/>
              </a:rPr>
              <a:t>NCCN</a:t>
            </a:r>
            <a:r>
              <a:rPr lang="en-US" sz="800" b="0" i="0" u="none" strike="noStrike" dirty="0">
                <a:solidFill>
                  <a:schemeClr val="bg1">
                    <a:lumMod val="75000"/>
                  </a:schemeClr>
                </a:solidFill>
                <a:effectLst/>
                <a:latin typeface="Arial" charset="0"/>
                <a:ea typeface="Arial" charset="0"/>
                <a:cs typeface="Arial" charset="0"/>
              </a:rPr>
              <a:t>, 2019. </a:t>
            </a:r>
            <a:r>
              <a:rPr lang="en-US" sz="800" b="0" i="0" u="none" strike="noStrike" dirty="0">
                <a:solidFill>
                  <a:schemeClr val="bg1">
                    <a:lumMod val="75000"/>
                  </a:schemeClr>
                </a:solidFill>
                <a:effectLst/>
                <a:latin typeface="Arial" charset="0"/>
                <a:ea typeface="Arial" charset="0"/>
                <a:cs typeface="Arial" charset="0"/>
                <a:hlinkClick r:id="rId6"/>
              </a:rPr>
              <a:t>www.nccn.org</a:t>
            </a:r>
            <a:r>
              <a:rPr lang="en-US" sz="800" b="0" i="0" u="none" strike="noStrike">
                <a:solidFill>
                  <a:schemeClr val="bg1">
                    <a:lumMod val="75000"/>
                  </a:schemeClr>
                </a:solidFill>
                <a:effectLst/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800" b="0" i="0" u="none" strike="noStrike" dirty="0">
                <a:solidFill>
                  <a:schemeClr val="bg1">
                    <a:lumMod val="75000"/>
                  </a:schemeClr>
                </a:solidFill>
                <a:effectLst/>
                <a:latin typeface="Arial" charset="0"/>
                <a:ea typeface="Arial" charset="0"/>
                <a:cs typeface="Arial" charset="0"/>
              </a:rPr>
              <a:t>Accessed October 16, 2020. </a:t>
            </a:r>
          </a:p>
          <a:p>
            <a:r>
              <a:rPr lang="en-US" sz="800" dirty="0">
                <a:solidFill>
                  <a:schemeClr val="bg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ASCO. Molecular testing for the selection of patients with lung cancer for treatment with targeted tyrosine kinase inhibitors guideline endorsement. ASCO, 28 Jan. 2020. </a:t>
            </a:r>
            <a:r>
              <a:rPr lang="en-US" sz="800" dirty="0">
                <a:solidFill>
                  <a:schemeClr val="bg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  <a:hlinkClick r:id="rId7"/>
              </a:rPr>
              <a:t>www.asco.org</a:t>
            </a:r>
            <a:r>
              <a:rPr lang="en-US" sz="800">
                <a:solidFill>
                  <a:schemeClr val="bg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  <a:hlinkClick r:id="rId7"/>
              </a:rPr>
              <a:t>/research-guidelines/quality-guidelines/guidelines/thoracic-cancer</a:t>
            </a:r>
            <a:r>
              <a:rPr lang="en-US" sz="800">
                <a:solidFill>
                  <a:schemeClr val="bg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800" dirty="0">
                <a:solidFill>
                  <a:schemeClr val="bg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Accessed October 16, 2020. 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3271" y="1485817"/>
            <a:ext cx="890918" cy="890918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1173375" y="1726564"/>
            <a:ext cx="17660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WHAT?</a:t>
            </a:r>
          </a:p>
        </p:txBody>
      </p:sp>
    </p:spTree>
    <p:extLst>
      <p:ext uri="{BB962C8B-B14F-4D97-AF65-F5344CB8AC3E}">
        <p14:creationId xmlns:p14="http://schemas.microsoft.com/office/powerpoint/2010/main" val="936740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1850</TotalTime>
  <Words>319</Words>
  <Application>Microsoft Office PowerPoint</Application>
  <PresentationFormat>Widescreen</PresentationFormat>
  <Paragraphs>26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Terri Wilkinson</cp:lastModifiedBy>
  <cp:revision>71</cp:revision>
  <dcterms:created xsi:type="dcterms:W3CDTF">2020-09-26T20:36:17Z</dcterms:created>
  <dcterms:modified xsi:type="dcterms:W3CDTF">2020-10-26T21:04:08Z</dcterms:modified>
</cp:coreProperties>
</file>